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Montserrat"/>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jpg>
</file>

<file path=ppt/media/image10.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Shape 2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7" name="Shape 2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Shape 3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6" name="Shape 3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 name="Shape 26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Shape 2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3" name="Shape 2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2" name="Shape 2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Shape 2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0" name="Shape 2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Go into more detail about each point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Shape 2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7" name="Shape 29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Shape 3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7" name="Shape 30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Shape 3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4" name="Shape 3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Shape 3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0" name="Shape 32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 name="Shape 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Shape 15"/>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 name="Shape 16"/>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Shape 17"/>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 name="Shape 108"/>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 name="Shape 110"/>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 name="Shape 1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Shape 112"/>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 name="Shape 1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Shape 1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Shape 1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8" name="Shape 118"/>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9" name="Shape 119"/>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Shape 12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Shape 122"/>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Shape 1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Shape 12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5" name="Shape 125"/>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Shape 126"/>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Shape 1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34" name="Shape 134"/>
        <p:cNvGrpSpPr/>
        <p:nvPr/>
      </p:nvGrpSpPr>
      <p:grpSpPr>
        <a:xfrm>
          <a:off x="0" y="0"/>
          <a:ext cx="0" cy="0"/>
          <a:chOff x="0" y="0"/>
          <a:chExt cx="0" cy="0"/>
        </a:xfrm>
      </p:grpSpPr>
      <p:sp>
        <p:nvSpPr>
          <p:cNvPr id="135" name="Shape 135"/>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36" name="Shape 136"/>
          <p:cNvGrpSpPr/>
          <p:nvPr/>
        </p:nvGrpSpPr>
        <p:grpSpPr>
          <a:xfrm>
            <a:off x="0" y="490"/>
            <a:ext cx="5153705" cy="5134399"/>
            <a:chOff x="0" y="75"/>
            <a:chExt cx="5153705" cy="5152950"/>
          </a:xfrm>
        </p:grpSpPr>
        <p:sp>
          <p:nvSpPr>
            <p:cNvPr id="137" name="Shape 137"/>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8" name="Shape 138"/>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9" name="Shape 139"/>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0" name="Shape 140"/>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1" name="Shape 141"/>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42" name="Shape 14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3" name="Shape 1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4" name="Shape 144"/>
        <p:cNvGrpSpPr/>
        <p:nvPr/>
      </p:nvGrpSpPr>
      <p:grpSpPr>
        <a:xfrm>
          <a:off x="0" y="0"/>
          <a:ext cx="0" cy="0"/>
          <a:chOff x="0" y="0"/>
          <a:chExt cx="0" cy="0"/>
        </a:xfrm>
      </p:grpSpPr>
      <p:grpSp>
        <p:nvGrpSpPr>
          <p:cNvPr id="145" name="Shape 145"/>
          <p:cNvGrpSpPr/>
          <p:nvPr/>
        </p:nvGrpSpPr>
        <p:grpSpPr>
          <a:xfrm>
            <a:off x="4406400" y="0"/>
            <a:ext cx="4737600" cy="5143065"/>
            <a:chOff x="4406400" y="0"/>
            <a:chExt cx="4737600" cy="5143065"/>
          </a:xfrm>
        </p:grpSpPr>
        <p:sp>
          <p:nvSpPr>
            <p:cNvPr id="146" name="Shape 146"/>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Shape 147"/>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8" name="Shape 148"/>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9" name="Shape 149"/>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0" name="Shape 150"/>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Shape 15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2" name="Shape 152"/>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3" name="Shape 15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4" name="Shape 15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5" name="Shape 155"/>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6" name="Shape 156"/>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Shape 157"/>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Shape 158"/>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9" name="Shape 159"/>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0" name="Shape 160"/>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1" name="Shape 16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2" name="Shape 162"/>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3" name="Shape 16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4" name="Shape 164"/>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5" name="Shape 16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6" name="Shape 166"/>
        <p:cNvGrpSpPr/>
        <p:nvPr/>
      </p:nvGrpSpPr>
      <p:grpSpPr>
        <a:xfrm>
          <a:off x="0" y="0"/>
          <a:ext cx="0" cy="0"/>
          <a:chOff x="0" y="0"/>
          <a:chExt cx="0" cy="0"/>
        </a:xfrm>
      </p:grpSpPr>
      <p:grpSp>
        <p:nvGrpSpPr>
          <p:cNvPr id="167" name="Shape 167"/>
          <p:cNvGrpSpPr/>
          <p:nvPr/>
        </p:nvGrpSpPr>
        <p:grpSpPr>
          <a:xfrm>
            <a:off x="0" y="381001"/>
            <a:ext cx="1037850" cy="1016287"/>
            <a:chOff x="0" y="381001"/>
            <a:chExt cx="1037850" cy="1016287"/>
          </a:xfrm>
        </p:grpSpPr>
        <p:sp>
          <p:nvSpPr>
            <p:cNvPr id="168" name="Shape 16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9" name="Shape 16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70" name="Shape 17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1" name="Shape 171"/>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Shape 1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73" name="Shape 173"/>
        <p:cNvGrpSpPr/>
        <p:nvPr/>
      </p:nvGrpSpPr>
      <p:grpSpPr>
        <a:xfrm>
          <a:off x="0" y="0"/>
          <a:ext cx="0" cy="0"/>
          <a:chOff x="0" y="0"/>
          <a:chExt cx="0" cy="0"/>
        </a:xfrm>
      </p:grpSpPr>
      <p:grpSp>
        <p:nvGrpSpPr>
          <p:cNvPr id="174" name="Shape 174"/>
          <p:cNvGrpSpPr/>
          <p:nvPr/>
        </p:nvGrpSpPr>
        <p:grpSpPr>
          <a:xfrm>
            <a:off x="0" y="381001"/>
            <a:ext cx="1037850" cy="1016287"/>
            <a:chOff x="0" y="381001"/>
            <a:chExt cx="1037850" cy="1016287"/>
          </a:xfrm>
        </p:grpSpPr>
        <p:sp>
          <p:nvSpPr>
            <p:cNvPr id="175" name="Shape 17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77" name="Shape 177"/>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8" name="Shape 178"/>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9" name="Shape 179"/>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80" name="Shape 18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81" name="Shape 181"/>
        <p:cNvGrpSpPr/>
        <p:nvPr/>
      </p:nvGrpSpPr>
      <p:grpSpPr>
        <a:xfrm>
          <a:off x="0" y="0"/>
          <a:ext cx="0" cy="0"/>
          <a:chOff x="0" y="0"/>
          <a:chExt cx="0" cy="0"/>
        </a:xfrm>
      </p:grpSpPr>
      <p:grpSp>
        <p:nvGrpSpPr>
          <p:cNvPr id="182" name="Shape 182"/>
          <p:cNvGrpSpPr/>
          <p:nvPr/>
        </p:nvGrpSpPr>
        <p:grpSpPr>
          <a:xfrm>
            <a:off x="0" y="381001"/>
            <a:ext cx="1037850" cy="1016287"/>
            <a:chOff x="0" y="381001"/>
            <a:chExt cx="1037850" cy="1016287"/>
          </a:xfrm>
        </p:grpSpPr>
        <p:sp>
          <p:nvSpPr>
            <p:cNvPr id="183" name="Shape 18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4" name="Shape 18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85" name="Shape 18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6" name="Shape 18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87" name="Shape 187"/>
        <p:cNvGrpSpPr/>
        <p:nvPr/>
      </p:nvGrpSpPr>
      <p:grpSpPr>
        <a:xfrm>
          <a:off x="0" y="0"/>
          <a:ext cx="0" cy="0"/>
          <a:chOff x="0" y="0"/>
          <a:chExt cx="0" cy="0"/>
        </a:xfrm>
      </p:grpSpPr>
      <p:grpSp>
        <p:nvGrpSpPr>
          <p:cNvPr id="188" name="Shape 188"/>
          <p:cNvGrpSpPr/>
          <p:nvPr/>
        </p:nvGrpSpPr>
        <p:grpSpPr>
          <a:xfrm>
            <a:off x="0" y="381001"/>
            <a:ext cx="1037850" cy="1016287"/>
            <a:chOff x="0" y="381001"/>
            <a:chExt cx="1037850" cy="1016287"/>
          </a:xfrm>
        </p:grpSpPr>
        <p:sp>
          <p:nvSpPr>
            <p:cNvPr id="189" name="Shape 18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0" name="Shape 19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91" name="Shape 191"/>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2" name="Shape 192"/>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93" name="Shape 19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94" name="Shape 194"/>
        <p:cNvGrpSpPr/>
        <p:nvPr/>
      </p:nvGrpSpPr>
      <p:grpSpPr>
        <a:xfrm>
          <a:off x="0" y="0"/>
          <a:ext cx="0" cy="0"/>
          <a:chOff x="0" y="0"/>
          <a:chExt cx="0" cy="0"/>
        </a:xfrm>
      </p:grpSpPr>
      <p:grpSp>
        <p:nvGrpSpPr>
          <p:cNvPr id="195" name="Shape 195"/>
          <p:cNvGrpSpPr/>
          <p:nvPr/>
        </p:nvGrpSpPr>
        <p:grpSpPr>
          <a:xfrm>
            <a:off x="4406400" y="0"/>
            <a:ext cx="4737600" cy="5143500"/>
            <a:chOff x="4406400" y="0"/>
            <a:chExt cx="4737600" cy="5143500"/>
          </a:xfrm>
        </p:grpSpPr>
        <p:sp>
          <p:nvSpPr>
            <p:cNvPr id="196" name="Shape 196"/>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9" name="Shape 199"/>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Shape 200"/>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3" name="Shape 203"/>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4" name="Shape 204"/>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5" name="Shape 205"/>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6" name="Shape 206"/>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Shape 207"/>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8" name="Shape 20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9" name="Shape 209"/>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0" name="Shape 210"/>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1" name="Shape 2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2" name="Shape 212"/>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3" name="Shape 213"/>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14" name="Shape 214"/>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5" name="Shape 2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216" name="Shape 216"/>
        <p:cNvGrpSpPr/>
        <p:nvPr/>
      </p:nvGrpSpPr>
      <p:grpSpPr>
        <a:xfrm>
          <a:off x="0" y="0"/>
          <a:ext cx="0" cy="0"/>
          <a:chOff x="0" y="0"/>
          <a:chExt cx="0" cy="0"/>
        </a:xfrm>
      </p:grpSpPr>
      <p:grpSp>
        <p:nvGrpSpPr>
          <p:cNvPr id="217" name="Shape 217"/>
          <p:cNvGrpSpPr/>
          <p:nvPr/>
        </p:nvGrpSpPr>
        <p:grpSpPr>
          <a:xfrm>
            <a:off x="0" y="381001"/>
            <a:ext cx="1037850" cy="1016287"/>
            <a:chOff x="0" y="381001"/>
            <a:chExt cx="1037850" cy="1016287"/>
          </a:xfrm>
        </p:grpSpPr>
        <p:sp>
          <p:nvSpPr>
            <p:cNvPr id="218" name="Shape 2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9" name="Shape 2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20" name="Shape 220"/>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21" name="Shape 221"/>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222" name="Shape 222"/>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23" name="Shape 2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9" name="Shape 39"/>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24" name="Shape 224"/>
        <p:cNvGrpSpPr/>
        <p:nvPr/>
      </p:nvGrpSpPr>
      <p:grpSpPr>
        <a:xfrm>
          <a:off x="0" y="0"/>
          <a:ext cx="0" cy="0"/>
          <a:chOff x="0" y="0"/>
          <a:chExt cx="0" cy="0"/>
        </a:xfrm>
      </p:grpSpPr>
      <p:grpSp>
        <p:nvGrpSpPr>
          <p:cNvPr id="225" name="Shape 225"/>
          <p:cNvGrpSpPr/>
          <p:nvPr/>
        </p:nvGrpSpPr>
        <p:grpSpPr>
          <a:xfrm>
            <a:off x="0" y="4128572"/>
            <a:ext cx="698925" cy="684657"/>
            <a:chOff x="0" y="3785672"/>
            <a:chExt cx="698925" cy="684657"/>
          </a:xfrm>
        </p:grpSpPr>
        <p:sp>
          <p:nvSpPr>
            <p:cNvPr id="226" name="Shape 226"/>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7" name="Shape 227"/>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28" name="Shape 228"/>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300"/>
              <a:buNone/>
              <a:defRPr/>
            </a:lvl1pPr>
          </a:lstStyle>
          <a:p/>
        </p:txBody>
      </p:sp>
      <p:sp>
        <p:nvSpPr>
          <p:cNvPr id="229" name="Shape 2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230" name="Shape 230"/>
        <p:cNvGrpSpPr/>
        <p:nvPr/>
      </p:nvGrpSpPr>
      <p:grpSpPr>
        <a:xfrm>
          <a:off x="0" y="0"/>
          <a:ext cx="0" cy="0"/>
          <a:chOff x="0" y="0"/>
          <a:chExt cx="0" cy="0"/>
        </a:xfrm>
      </p:grpSpPr>
      <p:grpSp>
        <p:nvGrpSpPr>
          <p:cNvPr id="231" name="Shape 231"/>
          <p:cNvGrpSpPr/>
          <p:nvPr/>
        </p:nvGrpSpPr>
        <p:grpSpPr>
          <a:xfrm>
            <a:off x="4406400" y="0"/>
            <a:ext cx="4737600" cy="5143065"/>
            <a:chOff x="4406400" y="0"/>
            <a:chExt cx="4737600" cy="5143065"/>
          </a:xfrm>
        </p:grpSpPr>
        <p:sp>
          <p:nvSpPr>
            <p:cNvPr id="232" name="Shape 232"/>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3" name="Shape 23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4" name="Shape 23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5" name="Shape 235"/>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6" name="Shape 236"/>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7" name="Shape 237"/>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8" name="Shape 238"/>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9" name="Shape 239"/>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0" name="Shape 240"/>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1" name="Shape 24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2" name="Shape 242"/>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3" name="Shape 24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4" name="Shape 24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5" name="Shape 24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6" name="Shape 246"/>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7" name="Shape 247"/>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8" name="Shape 248"/>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9" name="Shape 249"/>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50" name="Shape 250"/>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51" name="Shape 25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52" name="Shape 2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53" name="Shape 253"/>
        <p:cNvGrpSpPr/>
        <p:nvPr/>
      </p:nvGrpSpPr>
      <p:grpSpPr>
        <a:xfrm>
          <a:off x="0" y="0"/>
          <a:ext cx="0" cy="0"/>
          <a:chOff x="0" y="0"/>
          <a:chExt cx="0" cy="0"/>
        </a:xfrm>
      </p:grpSpPr>
      <p:sp>
        <p:nvSpPr>
          <p:cNvPr id="254" name="Shape 2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Shape 4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5" name="Shape 4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Shape 46"/>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2" name="Shape 52"/>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Shape 53"/>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Shape 54"/>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0" name="Shape 6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Shape 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6" name="Shape 66"/>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Shape 6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Shape 6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Shape 7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 name="Shape 7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 name="Shape 7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 name="Shape 8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 name="Shape 8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 name="Shape 8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 name="Shape 8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Shape 8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 name="Shape 8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9" name="Shape 89"/>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Shape 9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5" name="Shape 95"/>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Shape 96"/>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Shape 97"/>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Shape 9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3" name="Shape 10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Shape 10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14:prism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130" name="Shape 130"/>
        <p:cNvGrpSpPr/>
        <p:nvPr/>
      </p:nvGrpSpPr>
      <p:grpSpPr>
        <a:xfrm>
          <a:off x="0" y="0"/>
          <a:ext cx="0" cy="0"/>
          <a:chOff x="0" y="0"/>
          <a:chExt cx="0" cy="0"/>
        </a:xfrm>
      </p:grpSpPr>
      <p:sp>
        <p:nvSpPr>
          <p:cNvPr id="131" name="Shape 1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132" name="Shape 13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133" name="Shape 1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mc:AlternateContent>
    <mc:Choice Requires="p14">
      <p:transition spd="slow" p14:dur="1300">
        <p14:prism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1.jpg"/><Relationship Id="rId5" Type="http://schemas.openxmlformats.org/officeDocument/2006/relationships/image" Target="../media/image2.jpg"/><Relationship Id="rId6" Type="http://schemas.openxmlformats.org/officeDocument/2006/relationships/image" Target="../media/image4.jpg"/><Relationship Id="rId7"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pic>
        <p:nvPicPr>
          <p:cNvPr id="259" name="Shape 259"/>
          <p:cNvPicPr preferRelativeResize="0"/>
          <p:nvPr/>
        </p:nvPicPr>
        <p:blipFill>
          <a:blip r:embed="rId3">
            <a:alphaModFix/>
          </a:blip>
          <a:stretch>
            <a:fillRect/>
          </a:stretch>
        </p:blipFill>
        <p:spPr>
          <a:xfrm>
            <a:off x="6809425" y="0"/>
            <a:ext cx="2334576" cy="799425"/>
          </a:xfrm>
          <a:prstGeom prst="rect">
            <a:avLst/>
          </a:prstGeom>
          <a:noFill/>
          <a:ln>
            <a:noFill/>
          </a:ln>
        </p:spPr>
      </p:pic>
      <p:sp>
        <p:nvSpPr>
          <p:cNvPr id="260" name="Shape 260"/>
          <p:cNvSpPr txBox="1"/>
          <p:nvPr/>
        </p:nvSpPr>
        <p:spPr>
          <a:xfrm>
            <a:off x="234275" y="2920750"/>
            <a:ext cx="3825000" cy="2182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Patapsco Middle School - 6th Grade</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Designed by: The RoboKnights </a:t>
            </a:r>
            <a:endParaRPr sz="1800">
              <a:solidFill>
                <a:srgbClr val="82C7A5"/>
              </a:solidFill>
              <a:latin typeface="Times New Roman"/>
              <a:ea typeface="Times New Roman"/>
              <a:cs typeface="Times New Roman"/>
              <a:sym typeface="Times New Roman"/>
            </a:endParaRPr>
          </a:p>
          <a:p>
            <a:pPr indent="0" lvl="0" marL="1371600" rtl="0">
              <a:spcBef>
                <a:spcPts val="0"/>
              </a:spcBef>
              <a:spcAft>
                <a:spcPts val="0"/>
              </a:spcAft>
              <a:buNone/>
            </a:pPr>
            <a:r>
              <a:rPr lang="en" sz="1800">
                <a:solidFill>
                  <a:srgbClr val="82C7A5"/>
                </a:solidFill>
                <a:latin typeface="Times New Roman"/>
                <a:ea typeface="Times New Roman"/>
                <a:cs typeface="Times New Roman"/>
                <a:sym typeface="Times New Roman"/>
              </a:rPr>
              <a:t>2017-2018</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Harini Devireddy</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Pragna Yalamanchili</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Srinidhi Akella</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rPr lang="en" sz="1800">
                <a:solidFill>
                  <a:srgbClr val="82C7A5"/>
                </a:solidFill>
                <a:latin typeface="Times New Roman"/>
                <a:ea typeface="Times New Roman"/>
                <a:cs typeface="Times New Roman"/>
                <a:sym typeface="Times New Roman"/>
              </a:rPr>
              <a:t>Venya Karri</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t/>
            </a:r>
            <a:endParaRPr sz="1800">
              <a:solidFill>
                <a:srgbClr val="82C7A5"/>
              </a:solidFill>
              <a:latin typeface="Times New Roman"/>
              <a:ea typeface="Times New Roman"/>
              <a:cs typeface="Times New Roman"/>
              <a:sym typeface="Times New Roman"/>
            </a:endParaRPr>
          </a:p>
          <a:p>
            <a:pPr indent="0" lvl="0" marL="0" rtl="0">
              <a:spcBef>
                <a:spcPts val="0"/>
              </a:spcBef>
              <a:spcAft>
                <a:spcPts val="0"/>
              </a:spcAft>
              <a:buNone/>
            </a:pPr>
            <a:r>
              <a:t/>
            </a:r>
            <a:endParaRPr sz="1800">
              <a:solidFill>
                <a:srgbClr val="82C7A5"/>
              </a:solidFill>
              <a:latin typeface="Times New Roman"/>
              <a:ea typeface="Times New Roman"/>
              <a:cs typeface="Times New Roman"/>
              <a:sym typeface="Times New Roman"/>
            </a:endParaRPr>
          </a:p>
        </p:txBody>
      </p:sp>
      <p:sp>
        <p:nvSpPr>
          <p:cNvPr id="261" name="Shape 261"/>
          <p:cNvSpPr txBox="1"/>
          <p:nvPr/>
        </p:nvSpPr>
        <p:spPr>
          <a:xfrm>
            <a:off x="3066875" y="902275"/>
            <a:ext cx="5845200" cy="2511900"/>
          </a:xfrm>
          <a:prstGeom prst="rect">
            <a:avLst/>
          </a:prstGeom>
          <a:noFill/>
          <a:ln>
            <a:noFill/>
          </a:ln>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sz="6000">
                <a:solidFill>
                  <a:srgbClr val="0145AC"/>
                </a:solidFill>
                <a:latin typeface="Roboto"/>
                <a:ea typeface="Roboto"/>
                <a:cs typeface="Roboto"/>
                <a:sym typeface="Roboto"/>
              </a:rPr>
              <a:t>           </a:t>
            </a:r>
            <a:r>
              <a:rPr lang="en" sz="6000">
                <a:solidFill>
                  <a:srgbClr val="0145AC"/>
                </a:solidFill>
                <a:latin typeface="Times New Roman"/>
                <a:ea typeface="Times New Roman"/>
                <a:cs typeface="Times New Roman"/>
                <a:sym typeface="Times New Roman"/>
              </a:rPr>
              <a:t>  </a:t>
            </a:r>
            <a:r>
              <a:rPr lang="en" sz="7200">
                <a:solidFill>
                  <a:srgbClr val="0145AC"/>
                </a:solidFill>
                <a:latin typeface="Times New Roman"/>
                <a:ea typeface="Times New Roman"/>
                <a:cs typeface="Times New Roman"/>
                <a:sym typeface="Times New Roman"/>
              </a:rPr>
              <a:t>R</a:t>
            </a:r>
            <a:r>
              <a:rPr baseline="30000" lang="en" sz="7200">
                <a:solidFill>
                  <a:srgbClr val="0145AC"/>
                </a:solidFill>
                <a:latin typeface="Times New Roman"/>
                <a:ea typeface="Times New Roman"/>
                <a:cs typeface="Times New Roman"/>
                <a:sym typeface="Times New Roman"/>
              </a:rPr>
              <a:t>3</a:t>
            </a:r>
            <a:r>
              <a:rPr baseline="30000" lang="en" sz="6000">
                <a:solidFill>
                  <a:srgbClr val="0145AC"/>
                </a:solidFill>
                <a:latin typeface="Times New Roman"/>
                <a:ea typeface="Times New Roman"/>
                <a:cs typeface="Times New Roman"/>
                <a:sym typeface="Times New Roman"/>
              </a:rPr>
              <a:t> 	</a:t>
            </a:r>
            <a:endParaRPr baseline="30000" sz="6000">
              <a:solidFill>
                <a:srgbClr val="0145AC"/>
              </a:solidFill>
              <a:latin typeface="Times New Roman"/>
              <a:ea typeface="Times New Roman"/>
              <a:cs typeface="Times New Roman"/>
              <a:sym typeface="Times New Roman"/>
            </a:endParaRPr>
          </a:p>
          <a:p>
            <a:pPr indent="0" lvl="0" marL="0" rtl="0">
              <a:lnSpc>
                <a:spcPct val="100000"/>
              </a:lnSpc>
              <a:spcBef>
                <a:spcPts val="0"/>
              </a:spcBef>
              <a:spcAft>
                <a:spcPts val="0"/>
              </a:spcAft>
              <a:buNone/>
            </a:pPr>
            <a:r>
              <a:rPr baseline="30000" lang="en" sz="3000">
                <a:solidFill>
                  <a:srgbClr val="0145AC"/>
                </a:solidFill>
                <a:latin typeface="Times New Roman"/>
                <a:ea typeface="Times New Roman"/>
                <a:cs typeface="Times New Roman"/>
                <a:sym typeface="Times New Roman"/>
              </a:rPr>
              <a:t>                                (Reduce, Reuse, Recycle)</a:t>
            </a:r>
            <a:endParaRPr baseline="30000" sz="3000">
              <a:solidFill>
                <a:srgbClr val="0145AC"/>
              </a:solidFill>
              <a:latin typeface="Times New Roman"/>
              <a:ea typeface="Times New Roman"/>
              <a:cs typeface="Times New Roman"/>
              <a:sym typeface="Times New Roman"/>
            </a:endParaRPr>
          </a:p>
          <a:p>
            <a:pPr indent="457200" lvl="0" marL="914400" rtl="0" algn="l">
              <a:lnSpc>
                <a:spcPct val="115000"/>
              </a:lnSpc>
              <a:spcBef>
                <a:spcPts val="0"/>
              </a:spcBef>
              <a:spcAft>
                <a:spcPts val="0"/>
              </a:spcAft>
              <a:buNone/>
            </a:pPr>
            <a:r>
              <a:rPr lang="en" sz="4000">
                <a:solidFill>
                  <a:srgbClr val="0145AC"/>
                </a:solidFill>
                <a:latin typeface="Times New Roman"/>
                <a:ea typeface="Times New Roman"/>
                <a:cs typeface="Times New Roman"/>
                <a:sym typeface="Times New Roman"/>
              </a:rPr>
              <a:t>  Prototype Pitch</a:t>
            </a:r>
            <a:r>
              <a:rPr baseline="30000" lang="en" sz="4000">
                <a:solidFill>
                  <a:srgbClr val="0145AC"/>
                </a:solidFill>
                <a:latin typeface="Times New Roman"/>
                <a:ea typeface="Times New Roman"/>
                <a:cs typeface="Times New Roman"/>
                <a:sym typeface="Times New Roman"/>
              </a:rPr>
              <a:t> </a:t>
            </a:r>
            <a:endParaRPr baseline="30000" sz="4000">
              <a:solidFill>
                <a:srgbClr val="0145AC"/>
              </a:solidFill>
              <a:latin typeface="Times New Roman"/>
              <a:ea typeface="Times New Roman"/>
              <a:cs typeface="Times New Roman"/>
              <a:sym typeface="Times New Roman"/>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t/>
            </a:r>
            <a:endParaRPr baseline="30000" sz="6000">
              <a:solidFill>
                <a:srgbClr val="0145AC"/>
              </a:solidFill>
              <a:latin typeface="Roboto"/>
              <a:ea typeface="Roboto"/>
              <a:cs typeface="Roboto"/>
              <a:sym typeface="Roboto"/>
            </a:endParaRPr>
          </a:p>
          <a:p>
            <a:pPr indent="457200" lvl="0" marL="0" rtl="0">
              <a:lnSpc>
                <a:spcPct val="115000"/>
              </a:lnSpc>
              <a:spcBef>
                <a:spcPts val="0"/>
              </a:spcBef>
              <a:spcAft>
                <a:spcPts val="0"/>
              </a:spcAft>
              <a:buNone/>
            </a:pPr>
            <a:r>
              <a:rPr baseline="30000" lang="en" sz="6000">
                <a:solidFill>
                  <a:srgbClr val="0145AC"/>
                </a:solidFill>
                <a:latin typeface="Roboto"/>
                <a:ea typeface="Roboto"/>
                <a:cs typeface="Roboto"/>
                <a:sym typeface="Roboto"/>
              </a:rPr>
              <a:t>  </a:t>
            </a:r>
            <a:endParaRPr sz="6000">
              <a:solidFill>
                <a:srgbClr val="FFFFFF"/>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Shape 328"/>
          <p:cNvSpPr txBox="1"/>
          <p:nvPr>
            <p:ph type="title"/>
          </p:nvPr>
        </p:nvSpPr>
        <p:spPr>
          <a:xfrm>
            <a:off x="730225" y="612125"/>
            <a:ext cx="7038900" cy="9141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sz="3000">
                <a:latin typeface="Times New Roman"/>
                <a:ea typeface="Times New Roman"/>
                <a:cs typeface="Times New Roman"/>
                <a:sym typeface="Times New Roman"/>
              </a:rPr>
              <a:t>Next Steps for Design that helps User  </a:t>
            </a:r>
            <a:endParaRPr sz="3000">
              <a:latin typeface="Times New Roman"/>
              <a:ea typeface="Times New Roman"/>
              <a:cs typeface="Times New Roman"/>
              <a:sym typeface="Times New Roman"/>
            </a:endParaRPr>
          </a:p>
        </p:txBody>
      </p:sp>
      <p:sp>
        <p:nvSpPr>
          <p:cNvPr id="329" name="Shape 329"/>
          <p:cNvSpPr txBox="1"/>
          <p:nvPr>
            <p:ph idx="1" type="body"/>
          </p:nvPr>
        </p:nvSpPr>
        <p:spPr>
          <a:xfrm>
            <a:off x="1284800" y="1252025"/>
            <a:ext cx="7038900" cy="2727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200">
              <a:latin typeface="Times New Roman"/>
              <a:ea typeface="Times New Roman"/>
              <a:cs typeface="Times New Roman"/>
              <a:sym typeface="Times New Roman"/>
            </a:endParaRPr>
          </a:p>
          <a:p>
            <a:pPr indent="0" lvl="0" marL="0" rtl="0">
              <a:spcBef>
                <a:spcPts val="1600"/>
              </a:spcBef>
              <a:spcAft>
                <a:spcPts val="0"/>
              </a:spcAft>
              <a:buNone/>
            </a:pPr>
            <a:r>
              <a:rPr lang="en" sz="1200">
                <a:latin typeface="Times New Roman"/>
                <a:ea typeface="Times New Roman"/>
                <a:cs typeface="Times New Roman"/>
                <a:sym typeface="Times New Roman"/>
              </a:rPr>
              <a:t>Enabling below capabilities are been considered for future enhancements for multi iteration releases for full blown product</a:t>
            </a:r>
            <a:endParaRPr sz="1200">
              <a:latin typeface="Times New Roman"/>
              <a:ea typeface="Times New Roman"/>
              <a:cs typeface="Times New Roman"/>
              <a:sym typeface="Times New Roman"/>
            </a:endParaRPr>
          </a:p>
          <a:p>
            <a:pPr indent="-304800" lvl="0" marL="457200" rtl="0">
              <a:spcBef>
                <a:spcPts val="1600"/>
              </a:spcBef>
              <a:spcAft>
                <a:spcPts val="0"/>
              </a:spcAft>
              <a:buSzPts val="1200"/>
              <a:buFont typeface="Times New Roman"/>
              <a:buChar char="➢"/>
            </a:pPr>
            <a:r>
              <a:rPr lang="en" sz="1200">
                <a:latin typeface="Times New Roman"/>
                <a:ea typeface="Times New Roman"/>
                <a:cs typeface="Times New Roman"/>
                <a:sym typeface="Times New Roman"/>
              </a:rPr>
              <a:t>Plastic, cardboard, paper and glass sensor are must have capabilities</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Notification to user’s phone with recyclable data is nice to have future</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Extend product capabilities from </a:t>
            </a:r>
            <a:r>
              <a:rPr lang="en" sz="1200">
                <a:latin typeface="Times New Roman"/>
                <a:ea typeface="Times New Roman"/>
                <a:cs typeface="Times New Roman"/>
                <a:sym typeface="Times New Roman"/>
              </a:rPr>
              <a:t>residential</a:t>
            </a:r>
            <a:r>
              <a:rPr lang="en" sz="1200">
                <a:latin typeface="Times New Roman"/>
                <a:ea typeface="Times New Roman"/>
                <a:cs typeface="Times New Roman"/>
                <a:sym typeface="Times New Roman"/>
              </a:rPr>
              <a:t> to commercial usage.</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M</a:t>
            </a:r>
            <a:r>
              <a:rPr lang="en" sz="1200">
                <a:latin typeface="Times New Roman"/>
                <a:ea typeface="Times New Roman"/>
                <a:cs typeface="Times New Roman"/>
                <a:sym typeface="Times New Roman"/>
              </a:rPr>
              <a:t>onthly reports to user telling them how much they have recycled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Temperature sensor can be used to detect temperature over 80 degrees Fahrenheit  to notify user with  a message on LCD to empty trash from the bin</a:t>
            </a:r>
            <a:endParaRPr sz="1200">
              <a:latin typeface="Times New Roman"/>
              <a:ea typeface="Times New Roman"/>
              <a:cs typeface="Times New Roman"/>
              <a:sym typeface="Times New Roman"/>
            </a:endParaRPr>
          </a:p>
        </p:txBody>
      </p:sp>
      <p:pic>
        <p:nvPicPr>
          <p:cNvPr id="330" name="Shape 330"/>
          <p:cNvPicPr preferRelativeResize="0"/>
          <p:nvPr/>
        </p:nvPicPr>
        <p:blipFill>
          <a:blip r:embed="rId3">
            <a:alphaModFix/>
          </a:blip>
          <a:stretch>
            <a:fillRect/>
          </a:stretch>
        </p:blipFill>
        <p:spPr>
          <a:xfrm>
            <a:off x="6809425" y="0"/>
            <a:ext cx="2334576" cy="799425"/>
          </a:xfrm>
          <a:prstGeom prst="rect">
            <a:avLst/>
          </a:prstGeom>
          <a:noFill/>
          <a:ln>
            <a:noFill/>
          </a:ln>
        </p:spPr>
      </p:pic>
      <p:pic>
        <p:nvPicPr>
          <p:cNvPr id="331" name="Shape 331"/>
          <p:cNvPicPr preferRelativeResize="0"/>
          <p:nvPr/>
        </p:nvPicPr>
        <p:blipFill>
          <a:blip r:embed="rId4">
            <a:alphaModFix/>
          </a:blip>
          <a:stretch>
            <a:fillRect/>
          </a:stretch>
        </p:blipFill>
        <p:spPr>
          <a:xfrm>
            <a:off x="7026700" y="3778175"/>
            <a:ext cx="2117300" cy="13653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28"/>
                                        </p:tgtEl>
                                        <p:attrNameLst>
                                          <p:attrName>style.visibility</p:attrName>
                                        </p:attrNameLst>
                                      </p:cBhvr>
                                      <p:to>
                                        <p:strVal val="visible"/>
                                      </p:to>
                                    </p:set>
                                    <p:anim calcmode="lin" valueType="num">
                                      <p:cBhvr additive="base">
                                        <p:cTn dur="1000"/>
                                        <p:tgtEl>
                                          <p:spTgt spid="32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1000"/>
                                        <p:tgtEl>
                                          <p:spTgt spid="3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29"/>
                                        </p:tgtEl>
                                        <p:attrNameLst>
                                          <p:attrName>style.visibility</p:attrName>
                                        </p:attrNameLst>
                                      </p:cBhvr>
                                      <p:to>
                                        <p:strVal val="visible"/>
                                      </p:to>
                                    </p:set>
                                    <p:anim calcmode="lin" valueType="num">
                                      <p:cBhvr additive="base">
                                        <p:cTn dur="1000"/>
                                        <p:tgtEl>
                                          <p:spTgt spid="32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Shape 266"/>
          <p:cNvSpPr txBox="1"/>
          <p:nvPr>
            <p:ph type="title"/>
          </p:nvPr>
        </p:nvSpPr>
        <p:spPr>
          <a:xfrm>
            <a:off x="1259675" y="424850"/>
            <a:ext cx="7038900" cy="9141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sz="3000">
                <a:latin typeface="Times New Roman"/>
                <a:ea typeface="Times New Roman"/>
                <a:cs typeface="Times New Roman"/>
                <a:sym typeface="Times New Roman"/>
              </a:rPr>
              <a:t>Problem</a:t>
            </a:r>
            <a:r>
              <a:rPr lang="en" sz="3000">
                <a:latin typeface="Times New Roman"/>
                <a:ea typeface="Times New Roman"/>
                <a:cs typeface="Times New Roman"/>
                <a:sym typeface="Times New Roman"/>
              </a:rPr>
              <a:t> Definition </a:t>
            </a:r>
            <a:endParaRPr sz="3000">
              <a:latin typeface="Times New Roman"/>
              <a:ea typeface="Times New Roman"/>
              <a:cs typeface="Times New Roman"/>
              <a:sym typeface="Times New Roman"/>
            </a:endParaRPr>
          </a:p>
        </p:txBody>
      </p:sp>
      <p:sp>
        <p:nvSpPr>
          <p:cNvPr id="267" name="Shape 267"/>
          <p:cNvSpPr txBox="1"/>
          <p:nvPr>
            <p:ph idx="1" type="body"/>
          </p:nvPr>
        </p:nvSpPr>
        <p:spPr>
          <a:xfrm>
            <a:off x="611700" y="1338950"/>
            <a:ext cx="7038900" cy="3568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A lot of </a:t>
            </a:r>
            <a:r>
              <a:rPr lang="en" sz="1200">
                <a:latin typeface="Times New Roman"/>
                <a:ea typeface="Times New Roman"/>
                <a:cs typeface="Times New Roman"/>
                <a:sym typeface="Times New Roman"/>
              </a:rPr>
              <a:t>recyclable</a:t>
            </a:r>
            <a:r>
              <a:rPr lang="en" sz="1200">
                <a:latin typeface="Times New Roman"/>
                <a:ea typeface="Times New Roman"/>
                <a:cs typeface="Times New Roman"/>
                <a:sym typeface="Times New Roman"/>
              </a:rPr>
              <a:t> items </a:t>
            </a:r>
            <a:r>
              <a:rPr lang="en" sz="1200">
                <a:latin typeface="Times New Roman"/>
                <a:ea typeface="Times New Roman"/>
                <a:cs typeface="Times New Roman"/>
                <a:sym typeface="Times New Roman"/>
              </a:rPr>
              <a:t>are</a:t>
            </a:r>
            <a:r>
              <a:rPr lang="en" sz="1200">
                <a:latin typeface="Times New Roman"/>
                <a:ea typeface="Times New Roman"/>
                <a:cs typeface="Times New Roman"/>
                <a:sym typeface="Times New Roman"/>
              </a:rPr>
              <a:t> being thrown into the trash and being sent to landfills everyday,  this creates toxic chemicals that heat up the earth and </a:t>
            </a:r>
            <a:r>
              <a:rPr lang="en" sz="1200">
                <a:latin typeface="Times New Roman"/>
                <a:ea typeface="Times New Roman"/>
                <a:cs typeface="Times New Roman"/>
                <a:sym typeface="Times New Roman"/>
              </a:rPr>
              <a:t>contributes </a:t>
            </a:r>
            <a:r>
              <a:rPr lang="en" sz="1200">
                <a:latin typeface="Times New Roman"/>
                <a:ea typeface="Times New Roman"/>
                <a:cs typeface="Times New Roman"/>
                <a:sym typeface="Times New Roman"/>
              </a:rPr>
              <a:t>to global warming. </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Another issue with recyclable items in landfills is that they don’t biodegrade quickly. In fact, it takes an average plastic water bottle 500 years to completely biodegrade.</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b="1" lang="en" sz="1200">
                <a:latin typeface="Times New Roman"/>
                <a:ea typeface="Times New Roman"/>
                <a:cs typeface="Times New Roman"/>
                <a:sym typeface="Times New Roman"/>
              </a:rPr>
              <a:t>Bottomline is inability to efficiently segregate Recyclable items from trash causes  </a:t>
            </a:r>
            <a:br>
              <a:rPr b="1" lang="en" sz="1200">
                <a:latin typeface="Times New Roman"/>
                <a:ea typeface="Times New Roman"/>
                <a:cs typeface="Times New Roman"/>
                <a:sym typeface="Times New Roman"/>
              </a:rPr>
            </a:br>
            <a:r>
              <a:rPr b="1" lang="en" sz="1200">
                <a:latin typeface="Times New Roman"/>
                <a:ea typeface="Times New Roman"/>
                <a:cs typeface="Times New Roman"/>
                <a:sym typeface="Times New Roman"/>
              </a:rPr>
              <a:t> environmental pollution and opportunity lost in saving energy</a:t>
            </a:r>
            <a:endParaRPr b="1"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p:txBody>
      </p:sp>
      <p:pic>
        <p:nvPicPr>
          <p:cNvPr id="268" name="Shape 268"/>
          <p:cNvPicPr preferRelativeResize="0"/>
          <p:nvPr/>
        </p:nvPicPr>
        <p:blipFill>
          <a:blip r:embed="rId3">
            <a:alphaModFix/>
          </a:blip>
          <a:stretch>
            <a:fillRect/>
          </a:stretch>
        </p:blipFill>
        <p:spPr>
          <a:xfrm>
            <a:off x="6809425" y="0"/>
            <a:ext cx="2334576" cy="799425"/>
          </a:xfrm>
          <a:prstGeom prst="rect">
            <a:avLst/>
          </a:prstGeom>
          <a:noFill/>
          <a:ln>
            <a:noFill/>
          </a:ln>
        </p:spPr>
      </p:pic>
      <p:sp>
        <p:nvSpPr>
          <p:cNvPr id="269" name="Shape 269"/>
          <p:cNvSpPr txBox="1"/>
          <p:nvPr/>
        </p:nvSpPr>
        <p:spPr>
          <a:xfrm>
            <a:off x="1776000" y="4097875"/>
            <a:ext cx="2334600" cy="161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pic>
        <p:nvPicPr>
          <p:cNvPr id="270" name="Shape 270"/>
          <p:cNvPicPr preferRelativeResize="0"/>
          <p:nvPr/>
        </p:nvPicPr>
        <p:blipFill>
          <a:blip r:embed="rId4">
            <a:alphaModFix/>
          </a:blip>
          <a:stretch>
            <a:fillRect/>
          </a:stretch>
        </p:blipFill>
        <p:spPr>
          <a:xfrm>
            <a:off x="7217175" y="3341975"/>
            <a:ext cx="1926826" cy="18015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6"/>
                                        </p:tgtEl>
                                        <p:attrNameLst>
                                          <p:attrName>style.visibility</p:attrName>
                                        </p:attrNameLst>
                                      </p:cBhvr>
                                      <p:to>
                                        <p:strVal val="visible"/>
                                      </p:to>
                                    </p:set>
                                    <p:anim calcmode="lin" valueType="num">
                                      <p:cBhvr additive="base">
                                        <p:cTn dur="1000"/>
                                        <p:tgtEl>
                                          <p:spTgt spid="26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67"/>
                                        </p:tgtEl>
                                        <p:attrNameLst>
                                          <p:attrName>style.visibility</p:attrName>
                                        </p:attrNameLst>
                                      </p:cBhvr>
                                      <p:to>
                                        <p:strVal val="visible"/>
                                      </p:to>
                                    </p:set>
                                    <p:anim calcmode="lin" valueType="num">
                                      <p:cBhvr additive="base">
                                        <p:cTn dur="1000"/>
                                        <p:tgtEl>
                                          <p:spTgt spid="26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Shape 275"/>
          <p:cNvSpPr txBox="1"/>
          <p:nvPr>
            <p:ph type="title"/>
          </p:nvPr>
        </p:nvSpPr>
        <p:spPr>
          <a:xfrm>
            <a:off x="1522200" y="684600"/>
            <a:ext cx="6099600" cy="6231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3000">
                <a:latin typeface="Times New Roman"/>
                <a:ea typeface="Times New Roman"/>
                <a:cs typeface="Times New Roman"/>
                <a:sym typeface="Times New Roman"/>
              </a:rPr>
              <a:t>Client and Expectations</a:t>
            </a:r>
            <a:endParaRPr sz="3000">
              <a:latin typeface="Times New Roman"/>
              <a:ea typeface="Times New Roman"/>
              <a:cs typeface="Times New Roman"/>
              <a:sym typeface="Times New Roman"/>
            </a:endParaRPr>
          </a:p>
        </p:txBody>
      </p:sp>
      <p:pic>
        <p:nvPicPr>
          <p:cNvPr id="276" name="Shape 276"/>
          <p:cNvPicPr preferRelativeResize="0"/>
          <p:nvPr/>
        </p:nvPicPr>
        <p:blipFill>
          <a:blip r:embed="rId3">
            <a:alphaModFix/>
          </a:blip>
          <a:stretch>
            <a:fillRect/>
          </a:stretch>
        </p:blipFill>
        <p:spPr>
          <a:xfrm>
            <a:off x="6809425" y="0"/>
            <a:ext cx="2334576" cy="799425"/>
          </a:xfrm>
          <a:prstGeom prst="rect">
            <a:avLst/>
          </a:prstGeom>
          <a:noFill/>
          <a:ln>
            <a:noFill/>
          </a:ln>
        </p:spPr>
      </p:pic>
      <p:sp>
        <p:nvSpPr>
          <p:cNvPr id="277" name="Shape 277"/>
          <p:cNvSpPr txBox="1"/>
          <p:nvPr/>
        </p:nvSpPr>
        <p:spPr>
          <a:xfrm>
            <a:off x="231450" y="267900"/>
            <a:ext cx="769500" cy="857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pic>
        <p:nvPicPr>
          <p:cNvPr id="278" name="Shape 278"/>
          <p:cNvPicPr preferRelativeResize="0"/>
          <p:nvPr/>
        </p:nvPicPr>
        <p:blipFill>
          <a:blip r:embed="rId4">
            <a:alphaModFix/>
          </a:blip>
          <a:stretch>
            <a:fillRect/>
          </a:stretch>
        </p:blipFill>
        <p:spPr>
          <a:xfrm>
            <a:off x="7391400" y="3276600"/>
            <a:ext cx="1522201" cy="1398384"/>
          </a:xfrm>
          <a:prstGeom prst="rect">
            <a:avLst/>
          </a:prstGeom>
          <a:noFill/>
          <a:ln>
            <a:noFill/>
          </a:ln>
        </p:spPr>
      </p:pic>
      <p:sp>
        <p:nvSpPr>
          <p:cNvPr id="279" name="Shape 279"/>
          <p:cNvSpPr txBox="1"/>
          <p:nvPr/>
        </p:nvSpPr>
        <p:spPr>
          <a:xfrm>
            <a:off x="459025" y="1388875"/>
            <a:ext cx="8309700" cy="3519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0" lvl="0" marL="0" rtl="0">
              <a:lnSpc>
                <a:spcPct val="115000"/>
              </a:lnSpc>
              <a:spcBef>
                <a:spcPts val="1600"/>
              </a:spcBef>
              <a:spcAft>
                <a:spcPts val="0"/>
              </a:spcAft>
              <a:buNone/>
            </a:pPr>
            <a:r>
              <a:rPr lang="en" sz="1200">
                <a:solidFill>
                  <a:schemeClr val="lt1"/>
                </a:solidFill>
                <a:latin typeface="Times New Roman"/>
                <a:ea typeface="Times New Roman"/>
                <a:cs typeface="Times New Roman"/>
                <a:sym typeface="Times New Roman"/>
              </a:rPr>
              <a:t>Our client is Gemma Evans, we originally send an email to Allan Kittleman, then he forwarded the email to her because she is the head of recycling coordination. She was very kind and responded to us quickly. In her email she gave us a couple of requirements and expectations for our device. </a:t>
            </a:r>
            <a:endParaRPr sz="1200">
              <a:solidFill>
                <a:schemeClr val="lt1"/>
              </a:solidFill>
              <a:latin typeface="Times New Roman"/>
              <a:ea typeface="Times New Roman"/>
              <a:cs typeface="Times New Roman"/>
              <a:sym typeface="Times New Roman"/>
            </a:endParaRPr>
          </a:p>
          <a:p>
            <a:pPr indent="0" lvl="0" marL="0" rtl="0">
              <a:lnSpc>
                <a:spcPct val="115000"/>
              </a:lnSpc>
              <a:spcBef>
                <a:spcPts val="1600"/>
              </a:spcBef>
              <a:spcAft>
                <a:spcPts val="0"/>
              </a:spcAft>
              <a:buNone/>
            </a:pPr>
            <a:r>
              <a:rPr lang="en" sz="1200">
                <a:solidFill>
                  <a:schemeClr val="lt1"/>
                </a:solidFill>
                <a:latin typeface="Times New Roman"/>
                <a:ea typeface="Times New Roman"/>
                <a:cs typeface="Times New Roman"/>
                <a:sym typeface="Times New Roman"/>
              </a:rPr>
              <a:t>Below is our  interpretation of expectations given to us: </a:t>
            </a:r>
            <a:endParaRPr sz="1200">
              <a:solidFill>
                <a:schemeClr val="lt1"/>
              </a:solidFill>
              <a:latin typeface="Times New Roman"/>
              <a:ea typeface="Times New Roman"/>
              <a:cs typeface="Times New Roman"/>
              <a:sym typeface="Times New Roman"/>
            </a:endParaRPr>
          </a:p>
          <a:p>
            <a:pPr indent="-304800" lvl="0" marL="457200" rtl="0">
              <a:lnSpc>
                <a:spcPct val="115000"/>
              </a:lnSpc>
              <a:spcBef>
                <a:spcPts val="160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Need a tool to  identify recyclable items and restrict recyclable items to be intermixed with  the trash </a:t>
            </a:r>
            <a:endParaRPr sz="1200">
              <a:solidFill>
                <a:srgbClr val="F3F3F3"/>
              </a:solidFill>
              <a:latin typeface="Times New Roman"/>
              <a:ea typeface="Times New Roman"/>
              <a:cs typeface="Times New Roman"/>
              <a:sym typeface="Times New Roman"/>
            </a:endParaRPr>
          </a:p>
          <a:p>
            <a:pPr indent="-304800" lvl="0" marL="457200" rtl="0">
              <a:lnSpc>
                <a:spcPct val="115000"/>
              </a:lnSpc>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 Efficient Proximity sensing of recyclable items</a:t>
            </a:r>
            <a:endParaRPr sz="1200">
              <a:solidFill>
                <a:srgbClr val="F3F3F3"/>
              </a:solidFill>
              <a:latin typeface="Times New Roman"/>
              <a:ea typeface="Times New Roman"/>
              <a:cs typeface="Times New Roman"/>
              <a:sym typeface="Times New Roman"/>
            </a:endParaRPr>
          </a:p>
          <a:p>
            <a:pPr indent="-304800" lvl="0" marL="457200" rtl="0">
              <a:lnSpc>
                <a:spcPct val="115000"/>
              </a:lnSpc>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Needs to be weatherproof and avoid damage from trash inside the container</a:t>
            </a:r>
            <a:endParaRPr sz="1200">
              <a:solidFill>
                <a:srgbClr val="F3F3F3"/>
              </a:solidFill>
              <a:latin typeface="Times New Roman"/>
              <a:ea typeface="Times New Roman"/>
              <a:cs typeface="Times New Roman"/>
              <a:sym typeface="Times New Roman"/>
            </a:endParaRPr>
          </a:p>
          <a:p>
            <a:pPr indent="-304800" lvl="0" marL="457200" rtl="0">
              <a:lnSpc>
                <a:spcPct val="115000"/>
              </a:lnSpc>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Needs to have display panel for friendly usability and buzzer prompting</a:t>
            </a:r>
            <a:endParaRPr sz="1200">
              <a:solidFill>
                <a:srgbClr val="F3F3F3"/>
              </a:solidFill>
              <a:latin typeface="Times New Roman"/>
              <a:ea typeface="Times New Roman"/>
              <a:cs typeface="Times New Roman"/>
              <a:sym typeface="Times New Roman"/>
            </a:endParaRPr>
          </a:p>
          <a:p>
            <a:pPr indent="-304800" lvl="0" marL="457200" rtl="0">
              <a:lnSpc>
                <a:spcPct val="115000"/>
              </a:lnSpc>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Recyclables should be fed individually to container</a:t>
            </a:r>
            <a:endParaRPr sz="1200">
              <a:solidFill>
                <a:srgbClr val="F3F3F3"/>
              </a:solidFill>
              <a:latin typeface="Times New Roman"/>
              <a:ea typeface="Times New Roman"/>
              <a:cs typeface="Times New Roman"/>
              <a:sym typeface="Times New Roman"/>
            </a:endParaRPr>
          </a:p>
          <a:p>
            <a:pPr indent="-304800" lvl="0" marL="457200" rtl="0">
              <a:lnSpc>
                <a:spcPct val="200000"/>
              </a:lnSpc>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Scope is limited for home usage - Needs further improvements for commercial usage</a:t>
            </a:r>
            <a:endParaRPr sz="1200">
              <a:solidFill>
                <a:srgbClr val="F3F3F3"/>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5"/>
                                        </p:tgtEl>
                                        <p:attrNameLst>
                                          <p:attrName>style.visibility</p:attrName>
                                        </p:attrNameLst>
                                      </p:cBhvr>
                                      <p:to>
                                        <p:strVal val="visible"/>
                                      </p:to>
                                    </p:set>
                                    <p:anim calcmode="lin" valueType="num">
                                      <p:cBhvr additive="base">
                                        <p:cTn dur="1000"/>
                                        <p:tgtEl>
                                          <p:spTgt spid="27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79"/>
                                        </p:tgtEl>
                                        <p:attrNameLst>
                                          <p:attrName>style.visibility</p:attrName>
                                        </p:attrNameLst>
                                      </p:cBhvr>
                                      <p:to>
                                        <p:strVal val="visible"/>
                                      </p:to>
                                    </p:set>
                                    <p:anim calcmode="lin" valueType="num">
                                      <p:cBhvr additive="base">
                                        <p:cTn dur="1000"/>
                                        <p:tgtEl>
                                          <p:spTgt spid="27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Shape 28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000">
                <a:latin typeface="Times New Roman"/>
                <a:ea typeface="Times New Roman"/>
                <a:cs typeface="Times New Roman"/>
                <a:sym typeface="Times New Roman"/>
              </a:rPr>
              <a:t>Current Solutions and their Weaknesses</a:t>
            </a:r>
            <a:endParaRPr sz="3000">
              <a:latin typeface="Times New Roman"/>
              <a:ea typeface="Times New Roman"/>
              <a:cs typeface="Times New Roman"/>
              <a:sym typeface="Times New Roman"/>
            </a:endParaRPr>
          </a:p>
        </p:txBody>
      </p:sp>
      <p:sp>
        <p:nvSpPr>
          <p:cNvPr id="285" name="Shape 285"/>
          <p:cNvSpPr txBox="1"/>
          <p:nvPr>
            <p:ph idx="1" type="body"/>
          </p:nvPr>
        </p:nvSpPr>
        <p:spPr>
          <a:xfrm>
            <a:off x="992700" y="1491350"/>
            <a:ext cx="7038900" cy="3568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200">
              <a:latin typeface="Times New Roman"/>
              <a:ea typeface="Times New Roman"/>
              <a:cs typeface="Times New Roman"/>
              <a:sym typeface="Times New Roman"/>
            </a:endParaRPr>
          </a:p>
          <a:p>
            <a:pPr indent="0" lvl="0" marL="0" rtl="0">
              <a:spcBef>
                <a:spcPts val="0"/>
              </a:spcBef>
              <a:spcAft>
                <a:spcPts val="0"/>
              </a:spcAft>
              <a:buNone/>
            </a:pPr>
            <a:r>
              <a:rPr lang="en" sz="1200">
                <a:latin typeface="Times New Roman"/>
                <a:ea typeface="Times New Roman"/>
                <a:cs typeface="Times New Roman"/>
                <a:sym typeface="Times New Roman"/>
              </a:rPr>
              <a:t>Below are </a:t>
            </a:r>
            <a:r>
              <a:rPr lang="en" sz="1200">
                <a:latin typeface="Times New Roman"/>
                <a:ea typeface="Times New Roman"/>
                <a:cs typeface="Times New Roman"/>
                <a:sym typeface="Times New Roman"/>
              </a:rPr>
              <a:t>key findings based on our market research  on existing solutions</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There is no distinct product in market that can identify all types of recyclable items</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None of the devices in the market, surprisingly is user friendly - don't have display, prompting and notification capabilities.</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No device that can identify  recyclable items that settled in trash bin, free flow to trash bin(W/O lid) and thrown into trash bin(with lid).</a:t>
            </a:r>
            <a:endParaRPr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a:p>
            <a:pPr indent="-304800" lvl="0" marL="457200" rtl="0">
              <a:spcBef>
                <a:spcPts val="0"/>
              </a:spcBef>
              <a:spcAft>
                <a:spcPts val="0"/>
              </a:spcAft>
              <a:buSzPts val="1200"/>
              <a:buChar char="➢"/>
            </a:pPr>
            <a:r>
              <a:rPr lang="en" sz="1200">
                <a:latin typeface="Times New Roman"/>
                <a:ea typeface="Times New Roman"/>
                <a:cs typeface="Times New Roman"/>
                <a:sym typeface="Times New Roman"/>
              </a:rPr>
              <a:t>Bottomline is there is no efficient  device that can restrict recyclable items  from intermixing with trash</a:t>
            </a:r>
            <a:r>
              <a:rPr b="1" lang="en" sz="1200">
                <a:latin typeface="Times New Roman"/>
                <a:ea typeface="Times New Roman"/>
                <a:cs typeface="Times New Roman"/>
                <a:sym typeface="Times New Roman"/>
              </a:rPr>
              <a:t>.</a:t>
            </a:r>
            <a:endParaRPr b="1" sz="1200">
              <a:latin typeface="Times New Roman"/>
              <a:ea typeface="Times New Roman"/>
              <a:cs typeface="Times New Roman"/>
              <a:sym typeface="Times New Roman"/>
            </a:endParaRPr>
          </a:p>
          <a:p>
            <a:pPr indent="0" lvl="0" marL="0" rtl="0">
              <a:spcBef>
                <a:spcPts val="0"/>
              </a:spcBef>
              <a:spcAft>
                <a:spcPts val="0"/>
              </a:spcAft>
              <a:buNone/>
            </a:pPr>
            <a:r>
              <a:t/>
            </a:r>
            <a:endParaRPr sz="1200">
              <a:latin typeface="Times New Roman"/>
              <a:ea typeface="Times New Roman"/>
              <a:cs typeface="Times New Roman"/>
              <a:sym typeface="Times New Roman"/>
            </a:endParaRPr>
          </a:p>
        </p:txBody>
      </p:sp>
      <p:pic>
        <p:nvPicPr>
          <p:cNvPr id="286" name="Shape 286"/>
          <p:cNvPicPr preferRelativeResize="0"/>
          <p:nvPr/>
        </p:nvPicPr>
        <p:blipFill>
          <a:blip r:embed="rId3">
            <a:alphaModFix/>
          </a:blip>
          <a:stretch>
            <a:fillRect/>
          </a:stretch>
        </p:blipFill>
        <p:spPr>
          <a:xfrm>
            <a:off x="6809425" y="0"/>
            <a:ext cx="2334576" cy="799425"/>
          </a:xfrm>
          <a:prstGeom prst="rect">
            <a:avLst/>
          </a:prstGeom>
          <a:noFill/>
          <a:ln>
            <a:noFill/>
          </a:ln>
        </p:spPr>
      </p:pic>
      <p:sp>
        <p:nvSpPr>
          <p:cNvPr id="287" name="Shape 287"/>
          <p:cNvSpPr txBox="1"/>
          <p:nvPr/>
        </p:nvSpPr>
        <p:spPr>
          <a:xfrm>
            <a:off x="1776000" y="4097875"/>
            <a:ext cx="2334600" cy="161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4"/>
                                        </p:tgtEl>
                                        <p:attrNameLst>
                                          <p:attrName>style.visibility</p:attrName>
                                        </p:attrNameLst>
                                      </p:cBhvr>
                                      <p:to>
                                        <p:strVal val="visible"/>
                                      </p:to>
                                    </p:set>
                                    <p:anim calcmode="lin" valueType="num">
                                      <p:cBhvr additive="base">
                                        <p:cTn dur="1000"/>
                                        <p:tgtEl>
                                          <p:spTgt spid="28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85"/>
                                        </p:tgtEl>
                                        <p:attrNameLst>
                                          <p:attrName>style.visibility</p:attrName>
                                        </p:attrNameLst>
                                      </p:cBhvr>
                                      <p:to>
                                        <p:strVal val="visible"/>
                                      </p:to>
                                    </p:set>
                                    <p:anim calcmode="lin" valueType="num">
                                      <p:cBhvr additive="base">
                                        <p:cTn dur="1000"/>
                                        <p:tgtEl>
                                          <p:spTgt spid="28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Shape 29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Times New Roman"/>
                <a:ea typeface="Times New Roman"/>
                <a:cs typeface="Times New Roman"/>
                <a:sym typeface="Times New Roman"/>
              </a:rPr>
              <a:t>Choices Made for Prototype  </a:t>
            </a:r>
            <a:endParaRPr sz="3000">
              <a:latin typeface="Times New Roman"/>
              <a:ea typeface="Times New Roman"/>
              <a:cs typeface="Times New Roman"/>
              <a:sym typeface="Times New Roman"/>
            </a:endParaRPr>
          </a:p>
        </p:txBody>
      </p:sp>
      <p:sp>
        <p:nvSpPr>
          <p:cNvPr id="293" name="Shape 293"/>
          <p:cNvSpPr txBox="1"/>
          <p:nvPr>
            <p:ph idx="1" type="body"/>
          </p:nvPr>
        </p:nvSpPr>
        <p:spPr>
          <a:xfrm>
            <a:off x="1198500" y="1044350"/>
            <a:ext cx="7236900" cy="3661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sz="1200">
              <a:latin typeface="Times New Roman"/>
              <a:ea typeface="Times New Roman"/>
              <a:cs typeface="Times New Roman"/>
              <a:sym typeface="Times New Roman"/>
            </a:endParaRPr>
          </a:p>
          <a:p>
            <a:pPr indent="0" lvl="0" marL="0" rtl="0">
              <a:spcBef>
                <a:spcPts val="1600"/>
              </a:spcBef>
              <a:spcAft>
                <a:spcPts val="0"/>
              </a:spcAft>
              <a:buNone/>
            </a:pPr>
            <a:r>
              <a:rPr lang="en" sz="1200">
                <a:latin typeface="Times New Roman"/>
                <a:ea typeface="Times New Roman"/>
                <a:cs typeface="Times New Roman"/>
                <a:sym typeface="Times New Roman"/>
              </a:rPr>
              <a:t>We considered the following solution choices  for protype and selected option 1</a:t>
            </a:r>
            <a:endParaRPr sz="1200">
              <a:latin typeface="Times New Roman"/>
              <a:ea typeface="Times New Roman"/>
              <a:cs typeface="Times New Roman"/>
              <a:sym typeface="Times New Roman"/>
            </a:endParaRPr>
          </a:p>
          <a:p>
            <a:pPr indent="-304800" lvl="0" marL="457200" rtl="0">
              <a:spcBef>
                <a:spcPts val="1600"/>
              </a:spcBef>
              <a:spcAft>
                <a:spcPts val="0"/>
              </a:spcAft>
              <a:buSzPts val="1200"/>
              <a:buChar char="➢"/>
            </a:pPr>
            <a:r>
              <a:rPr b="1" lang="en" sz="1200">
                <a:latin typeface="Times New Roman"/>
                <a:ea typeface="Times New Roman"/>
                <a:cs typeface="Times New Roman"/>
                <a:sym typeface="Times New Roman"/>
              </a:rPr>
              <a:t>Option 1:</a:t>
            </a:r>
            <a:r>
              <a:rPr lang="en" sz="1200">
                <a:latin typeface="Times New Roman"/>
                <a:ea typeface="Times New Roman"/>
                <a:cs typeface="Times New Roman"/>
                <a:sym typeface="Times New Roman"/>
              </a:rPr>
              <a:t>  A device to identify trash and recyclable items throwing into  the trash bin with lid</a:t>
            </a:r>
            <a:endParaRPr sz="1200">
              <a:latin typeface="Times New Roman"/>
              <a:ea typeface="Times New Roman"/>
              <a:cs typeface="Times New Roman"/>
              <a:sym typeface="Times New Roman"/>
            </a:endParaRPr>
          </a:p>
          <a:p>
            <a:pPr indent="-304800" lvl="0" marL="457200" rtl="0">
              <a:spcBef>
                <a:spcPts val="0"/>
              </a:spcBef>
              <a:spcAft>
                <a:spcPts val="0"/>
              </a:spcAft>
              <a:buSzPts val="1200"/>
              <a:buChar char="➢"/>
            </a:pPr>
            <a:r>
              <a:rPr b="1" lang="en" sz="1200">
                <a:latin typeface="Times New Roman"/>
                <a:ea typeface="Times New Roman"/>
                <a:cs typeface="Times New Roman"/>
                <a:sym typeface="Times New Roman"/>
              </a:rPr>
              <a:t>Option 2:</a:t>
            </a:r>
            <a:r>
              <a:rPr lang="en" sz="1200">
                <a:latin typeface="Times New Roman"/>
                <a:ea typeface="Times New Roman"/>
                <a:cs typeface="Times New Roman"/>
                <a:sym typeface="Times New Roman"/>
              </a:rPr>
              <a:t> A device to identify  recyclable items throwing into  (free flow) the trash bin without  lid</a:t>
            </a:r>
            <a:endParaRPr b="1" sz="1200">
              <a:latin typeface="Times New Roman"/>
              <a:ea typeface="Times New Roman"/>
              <a:cs typeface="Times New Roman"/>
              <a:sym typeface="Times New Roman"/>
            </a:endParaRPr>
          </a:p>
          <a:p>
            <a:pPr indent="-304800" lvl="0" marL="457200" rtl="0">
              <a:spcBef>
                <a:spcPts val="0"/>
              </a:spcBef>
              <a:spcAft>
                <a:spcPts val="0"/>
              </a:spcAft>
              <a:buSzPts val="1200"/>
              <a:buChar char="➢"/>
            </a:pPr>
            <a:r>
              <a:rPr b="1" lang="en" sz="1200">
                <a:latin typeface="Times New Roman"/>
                <a:ea typeface="Times New Roman"/>
                <a:cs typeface="Times New Roman"/>
                <a:sym typeface="Times New Roman"/>
              </a:rPr>
              <a:t>Option 3:</a:t>
            </a:r>
            <a:r>
              <a:rPr lang="en" sz="1200">
                <a:latin typeface="Times New Roman"/>
                <a:ea typeface="Times New Roman"/>
                <a:cs typeface="Times New Roman"/>
                <a:sym typeface="Times New Roman"/>
              </a:rPr>
              <a:t> A device to identify  recyclable items from the settled items of the trash </a:t>
            </a:r>
            <a:r>
              <a:rPr b="1" lang="en" sz="1200">
                <a:latin typeface="Times New Roman"/>
                <a:ea typeface="Times New Roman"/>
                <a:cs typeface="Times New Roman"/>
                <a:sym typeface="Times New Roman"/>
              </a:rPr>
              <a:t>bin</a:t>
            </a:r>
            <a:endParaRPr sz="1200">
              <a:latin typeface="Times New Roman"/>
              <a:ea typeface="Times New Roman"/>
              <a:cs typeface="Times New Roman"/>
              <a:sym typeface="Times New Roman"/>
            </a:endParaRPr>
          </a:p>
          <a:p>
            <a:pPr indent="0" lvl="0" marL="0" rtl="0">
              <a:spcBef>
                <a:spcPts val="1600"/>
              </a:spcBef>
              <a:spcAft>
                <a:spcPts val="0"/>
              </a:spcAft>
              <a:buNone/>
            </a:pPr>
            <a:r>
              <a:rPr lang="en" sz="1200">
                <a:latin typeface="Times New Roman"/>
                <a:ea typeface="Times New Roman"/>
                <a:cs typeface="Times New Roman"/>
                <a:sym typeface="Times New Roman"/>
              </a:rPr>
              <a:t>Given defined timeline w</a:t>
            </a:r>
            <a:r>
              <a:rPr lang="en" sz="1200">
                <a:latin typeface="Times New Roman"/>
                <a:ea typeface="Times New Roman"/>
                <a:cs typeface="Times New Roman"/>
                <a:sym typeface="Times New Roman"/>
              </a:rPr>
              <a:t>e considered the following capabilities for this iteration but it has  foundational framework that can be </a:t>
            </a:r>
            <a:r>
              <a:rPr lang="en" sz="1200">
                <a:latin typeface="Times New Roman"/>
                <a:ea typeface="Times New Roman"/>
                <a:cs typeface="Times New Roman"/>
                <a:sym typeface="Times New Roman"/>
              </a:rPr>
              <a:t>extendable</a:t>
            </a:r>
            <a:r>
              <a:rPr lang="en" sz="1200">
                <a:latin typeface="Times New Roman"/>
                <a:ea typeface="Times New Roman"/>
                <a:cs typeface="Times New Roman"/>
                <a:sym typeface="Times New Roman"/>
              </a:rPr>
              <a:t> for </a:t>
            </a:r>
            <a:r>
              <a:rPr lang="en" sz="1200">
                <a:latin typeface="Times New Roman"/>
                <a:ea typeface="Times New Roman"/>
                <a:cs typeface="Times New Roman"/>
                <a:sym typeface="Times New Roman"/>
              </a:rPr>
              <a:t>future</a:t>
            </a:r>
            <a:r>
              <a:rPr lang="en" sz="1200">
                <a:latin typeface="Times New Roman"/>
                <a:ea typeface="Times New Roman"/>
                <a:cs typeface="Times New Roman"/>
                <a:sym typeface="Times New Roman"/>
              </a:rPr>
              <a:t> releases.</a:t>
            </a:r>
            <a:endParaRPr sz="1200">
              <a:latin typeface="Times New Roman"/>
              <a:ea typeface="Times New Roman"/>
              <a:cs typeface="Times New Roman"/>
              <a:sym typeface="Times New Roman"/>
            </a:endParaRPr>
          </a:p>
          <a:p>
            <a:pPr indent="-304800" lvl="0" marL="457200" rtl="0">
              <a:spcBef>
                <a:spcPts val="1600"/>
              </a:spcBef>
              <a:spcAft>
                <a:spcPts val="0"/>
              </a:spcAft>
              <a:buSzPts val="1200"/>
              <a:buFont typeface="Times New Roman"/>
              <a:buChar char="➢"/>
            </a:pPr>
            <a:r>
              <a:rPr lang="en" sz="1200">
                <a:latin typeface="Times New Roman"/>
                <a:ea typeface="Times New Roman"/>
                <a:cs typeface="Times New Roman"/>
                <a:sym typeface="Times New Roman"/>
              </a:rPr>
              <a:t>Identification of few selected  </a:t>
            </a:r>
            <a:r>
              <a:rPr lang="en" sz="1200">
                <a:latin typeface="Times New Roman"/>
                <a:ea typeface="Times New Roman"/>
                <a:cs typeface="Times New Roman"/>
                <a:sym typeface="Times New Roman"/>
              </a:rPr>
              <a:t>recyclable</a:t>
            </a:r>
            <a:r>
              <a:rPr lang="en" sz="1200">
                <a:latin typeface="Times New Roman"/>
                <a:ea typeface="Times New Roman"/>
                <a:cs typeface="Times New Roman"/>
                <a:sym typeface="Times New Roman"/>
              </a:rPr>
              <a:t> items - metal detection scope only</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I</a:t>
            </a:r>
            <a:r>
              <a:rPr lang="en" sz="1200">
                <a:latin typeface="Times New Roman"/>
                <a:ea typeface="Times New Roman"/>
                <a:cs typeface="Times New Roman"/>
                <a:sym typeface="Times New Roman"/>
              </a:rPr>
              <a:t>ndividual loading of the items in  trash bin</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LCD display for prompts along with buzzer</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Lid auto open/close based on identification of items</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Residential usage only</a:t>
            </a:r>
            <a:endParaRPr sz="1200">
              <a:latin typeface="Times New Roman"/>
              <a:ea typeface="Times New Roman"/>
              <a:cs typeface="Times New Roman"/>
              <a:sym typeface="Times New Roman"/>
            </a:endParaRPr>
          </a:p>
          <a:p>
            <a:pPr indent="-304800" lvl="0" marL="457200" rtl="0">
              <a:spcBef>
                <a:spcPts val="0"/>
              </a:spcBef>
              <a:spcAft>
                <a:spcPts val="0"/>
              </a:spcAft>
              <a:buSzPts val="1200"/>
              <a:buFont typeface="Times New Roman"/>
              <a:buChar char="➢"/>
            </a:pPr>
            <a:r>
              <a:rPr lang="en" sz="1200">
                <a:latin typeface="Times New Roman"/>
                <a:ea typeface="Times New Roman"/>
                <a:cs typeface="Times New Roman"/>
                <a:sym typeface="Times New Roman"/>
              </a:rPr>
              <a:t>Temperature sensor</a:t>
            </a:r>
            <a:endParaRPr sz="1200">
              <a:latin typeface="Times New Roman"/>
              <a:ea typeface="Times New Roman"/>
              <a:cs typeface="Times New Roman"/>
              <a:sym typeface="Times New Roman"/>
            </a:endParaRPr>
          </a:p>
          <a:p>
            <a:pPr indent="0" lvl="0" marL="0" rtl="0">
              <a:spcBef>
                <a:spcPts val="1600"/>
              </a:spcBef>
              <a:spcAft>
                <a:spcPts val="1600"/>
              </a:spcAft>
              <a:buNone/>
            </a:pPr>
            <a:r>
              <a:t/>
            </a:r>
            <a:endParaRPr sz="1200">
              <a:latin typeface="Times New Roman"/>
              <a:ea typeface="Times New Roman"/>
              <a:cs typeface="Times New Roman"/>
              <a:sym typeface="Times New Roman"/>
            </a:endParaRPr>
          </a:p>
        </p:txBody>
      </p:sp>
      <p:pic>
        <p:nvPicPr>
          <p:cNvPr id="294" name="Shape 294"/>
          <p:cNvPicPr preferRelativeResize="0"/>
          <p:nvPr/>
        </p:nvPicPr>
        <p:blipFill>
          <a:blip r:embed="rId3">
            <a:alphaModFix/>
          </a:blip>
          <a:stretch>
            <a:fillRect/>
          </a:stretch>
        </p:blipFill>
        <p:spPr>
          <a:xfrm>
            <a:off x="6809425" y="0"/>
            <a:ext cx="2334576" cy="799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2"/>
                                        </p:tgtEl>
                                        <p:attrNameLst>
                                          <p:attrName>style.visibility</p:attrName>
                                        </p:attrNameLst>
                                      </p:cBhvr>
                                      <p:to>
                                        <p:strVal val="visible"/>
                                      </p:to>
                                    </p:set>
                                    <p:anim calcmode="lin" valueType="num">
                                      <p:cBhvr additive="base">
                                        <p:cTn dur="1000"/>
                                        <p:tgtEl>
                                          <p:spTgt spid="29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93"/>
                                        </p:tgtEl>
                                        <p:attrNameLst>
                                          <p:attrName>style.visibility</p:attrName>
                                        </p:attrNameLst>
                                      </p:cBhvr>
                                      <p:to>
                                        <p:strVal val="visible"/>
                                      </p:to>
                                    </p:set>
                                    <p:anim calcmode="lin" valueType="num">
                                      <p:cBhvr additive="base">
                                        <p:cTn dur="1000"/>
                                        <p:tgtEl>
                                          <p:spTgt spid="29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Shape 299"/>
          <p:cNvSpPr txBox="1"/>
          <p:nvPr>
            <p:ph type="title"/>
          </p:nvPr>
        </p:nvSpPr>
        <p:spPr>
          <a:xfrm>
            <a:off x="1332875" y="556100"/>
            <a:ext cx="7038900" cy="96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Times New Roman"/>
                <a:ea typeface="Times New Roman"/>
                <a:cs typeface="Times New Roman"/>
                <a:sym typeface="Times New Roman"/>
              </a:rPr>
              <a:t>Prototype Demonstration</a:t>
            </a:r>
            <a:endParaRPr>
              <a:latin typeface="Times New Roman"/>
              <a:ea typeface="Times New Roman"/>
              <a:cs typeface="Times New Roman"/>
              <a:sym typeface="Times New Roman"/>
            </a:endParaRPr>
          </a:p>
        </p:txBody>
      </p:sp>
      <p:pic>
        <p:nvPicPr>
          <p:cNvPr id="300" name="Shape 300"/>
          <p:cNvPicPr preferRelativeResize="0"/>
          <p:nvPr/>
        </p:nvPicPr>
        <p:blipFill>
          <a:blip r:embed="rId3">
            <a:alphaModFix/>
          </a:blip>
          <a:stretch>
            <a:fillRect/>
          </a:stretch>
        </p:blipFill>
        <p:spPr>
          <a:xfrm>
            <a:off x="6809425" y="0"/>
            <a:ext cx="2334576" cy="799425"/>
          </a:xfrm>
          <a:prstGeom prst="rect">
            <a:avLst/>
          </a:prstGeom>
          <a:noFill/>
          <a:ln>
            <a:noFill/>
          </a:ln>
        </p:spPr>
      </p:pic>
      <p:pic>
        <p:nvPicPr>
          <p:cNvPr id="301" name="Shape 301"/>
          <p:cNvPicPr preferRelativeResize="0"/>
          <p:nvPr/>
        </p:nvPicPr>
        <p:blipFill>
          <a:blip r:embed="rId4">
            <a:alphaModFix/>
          </a:blip>
          <a:stretch>
            <a:fillRect/>
          </a:stretch>
        </p:blipFill>
        <p:spPr>
          <a:xfrm>
            <a:off x="4686762" y="1832225"/>
            <a:ext cx="2518560" cy="2451961"/>
          </a:xfrm>
          <a:prstGeom prst="rect">
            <a:avLst/>
          </a:prstGeom>
          <a:noFill/>
          <a:ln>
            <a:noFill/>
          </a:ln>
        </p:spPr>
      </p:pic>
      <p:pic>
        <p:nvPicPr>
          <p:cNvPr id="302" name="Shape 302"/>
          <p:cNvPicPr preferRelativeResize="0"/>
          <p:nvPr/>
        </p:nvPicPr>
        <p:blipFill>
          <a:blip r:embed="rId5">
            <a:alphaModFix/>
          </a:blip>
          <a:stretch>
            <a:fillRect/>
          </a:stretch>
        </p:blipFill>
        <p:spPr>
          <a:xfrm>
            <a:off x="7461025" y="1775200"/>
            <a:ext cx="1432431" cy="2411433"/>
          </a:xfrm>
          <a:prstGeom prst="rect">
            <a:avLst/>
          </a:prstGeom>
          <a:noFill/>
          <a:ln>
            <a:noFill/>
          </a:ln>
        </p:spPr>
      </p:pic>
      <p:pic>
        <p:nvPicPr>
          <p:cNvPr id="303" name="Shape 303"/>
          <p:cNvPicPr preferRelativeResize="0"/>
          <p:nvPr/>
        </p:nvPicPr>
        <p:blipFill>
          <a:blip r:embed="rId6">
            <a:alphaModFix/>
          </a:blip>
          <a:stretch>
            <a:fillRect/>
          </a:stretch>
        </p:blipFill>
        <p:spPr>
          <a:xfrm>
            <a:off x="142825" y="1832225"/>
            <a:ext cx="2479398" cy="1859548"/>
          </a:xfrm>
          <a:prstGeom prst="rect">
            <a:avLst/>
          </a:prstGeom>
          <a:noFill/>
          <a:ln>
            <a:noFill/>
          </a:ln>
        </p:spPr>
      </p:pic>
      <p:pic>
        <p:nvPicPr>
          <p:cNvPr id="304" name="Shape 304"/>
          <p:cNvPicPr preferRelativeResize="0"/>
          <p:nvPr/>
        </p:nvPicPr>
        <p:blipFill>
          <a:blip r:embed="rId7">
            <a:alphaModFix/>
          </a:blip>
          <a:stretch>
            <a:fillRect/>
          </a:stretch>
        </p:blipFill>
        <p:spPr>
          <a:xfrm>
            <a:off x="2735013" y="1832224"/>
            <a:ext cx="1838947" cy="2451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9"/>
                                        </p:tgtEl>
                                        <p:attrNameLst>
                                          <p:attrName>style.visibility</p:attrName>
                                        </p:attrNameLst>
                                      </p:cBhvr>
                                      <p:to>
                                        <p:strVal val="visible"/>
                                      </p:to>
                                    </p:set>
                                    <p:anim calcmode="lin" valueType="num">
                                      <p:cBhvr additive="base">
                                        <p:cTn dur="1000"/>
                                        <p:tgtEl>
                                          <p:spTgt spid="29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01"/>
                                        </p:tgtEl>
                                        <p:attrNameLst>
                                          <p:attrName>style.visibility</p:attrName>
                                        </p:attrNameLst>
                                      </p:cBhvr>
                                      <p:to>
                                        <p:strVal val="visible"/>
                                      </p:to>
                                    </p:set>
                                    <p:anim calcmode="lin" valueType="num">
                                      <p:cBhvr additive="base">
                                        <p:cTn dur="1000"/>
                                        <p:tgtEl>
                                          <p:spTgt spid="30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02"/>
                                        </p:tgtEl>
                                        <p:attrNameLst>
                                          <p:attrName>style.visibility</p:attrName>
                                        </p:attrNameLst>
                                      </p:cBhvr>
                                      <p:to>
                                        <p:strVal val="visible"/>
                                      </p:to>
                                    </p:set>
                                    <p:anim calcmode="lin" valueType="num">
                                      <p:cBhvr additive="base">
                                        <p:cTn dur="1000"/>
                                        <p:tgtEl>
                                          <p:spTgt spid="30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Shape 309"/>
          <p:cNvSpPr txBox="1"/>
          <p:nvPr>
            <p:ph type="title"/>
          </p:nvPr>
        </p:nvSpPr>
        <p:spPr>
          <a:xfrm>
            <a:off x="1297500" y="9060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000"/>
              <a:t>Advantages of Prototype </a:t>
            </a:r>
            <a:endParaRPr sz="3000"/>
          </a:p>
        </p:txBody>
      </p:sp>
      <p:sp>
        <p:nvSpPr>
          <p:cNvPr id="310" name="Shape 310"/>
          <p:cNvSpPr txBox="1"/>
          <p:nvPr>
            <p:ph idx="1" type="body"/>
          </p:nvPr>
        </p:nvSpPr>
        <p:spPr>
          <a:xfrm>
            <a:off x="1297500" y="799425"/>
            <a:ext cx="7038900" cy="4232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Times New Roman"/>
                <a:ea typeface="Times New Roman"/>
                <a:cs typeface="Times New Roman"/>
                <a:sym typeface="Times New Roman"/>
              </a:rPr>
              <a:t>The device has foundational framework with focused capabilities but has potential to be fully extendable to meet broader diversified needs</a:t>
            </a:r>
            <a:endParaRPr>
              <a:latin typeface="Times New Roman"/>
              <a:ea typeface="Times New Roman"/>
              <a:cs typeface="Times New Roman"/>
              <a:sym typeface="Times New Roman"/>
            </a:endParaRPr>
          </a:p>
          <a:p>
            <a:pPr indent="0" lvl="0" marL="0" rtl="0">
              <a:spcBef>
                <a:spcPts val="1600"/>
              </a:spcBef>
              <a:spcAft>
                <a:spcPts val="0"/>
              </a:spcAft>
              <a:buNone/>
            </a:pPr>
            <a:r>
              <a:rPr lang="en" u="sng">
                <a:latin typeface="Times New Roman"/>
                <a:ea typeface="Times New Roman"/>
                <a:cs typeface="Times New Roman"/>
                <a:sym typeface="Times New Roman"/>
              </a:rPr>
              <a:t>Key Advantages</a:t>
            </a:r>
            <a:endParaRPr u="sng">
              <a:latin typeface="Times New Roman"/>
              <a:ea typeface="Times New Roman"/>
              <a:cs typeface="Times New Roman"/>
              <a:sym typeface="Times New Roman"/>
            </a:endParaRPr>
          </a:p>
          <a:p>
            <a:pPr indent="-311150" lvl="0" marL="457200" rtl="0">
              <a:spcBef>
                <a:spcPts val="1600"/>
              </a:spcBef>
              <a:spcAft>
                <a:spcPts val="0"/>
              </a:spcAft>
              <a:buSzPts val="1300"/>
              <a:buFont typeface="Times New Roman"/>
              <a:buChar char="➢"/>
            </a:pPr>
            <a:r>
              <a:rPr lang="en">
                <a:latin typeface="Times New Roman"/>
                <a:ea typeface="Times New Roman"/>
                <a:cs typeface="Times New Roman"/>
                <a:sym typeface="Times New Roman"/>
              </a:rPr>
              <a:t>Minimizes</a:t>
            </a:r>
            <a:r>
              <a:rPr lang="en">
                <a:latin typeface="Times New Roman"/>
                <a:ea typeface="Times New Roman"/>
                <a:cs typeface="Times New Roman"/>
                <a:sym typeface="Times New Roman"/>
              </a:rPr>
              <a:t> intermixing of </a:t>
            </a:r>
            <a:r>
              <a:rPr lang="en">
                <a:latin typeface="Times New Roman"/>
                <a:ea typeface="Times New Roman"/>
                <a:cs typeface="Times New Roman"/>
                <a:sym typeface="Times New Roman"/>
              </a:rPr>
              <a:t>recyclable with trash in turn helps</a:t>
            </a:r>
            <a:endParaRPr>
              <a:latin typeface="Times New Roman"/>
              <a:ea typeface="Times New Roman"/>
              <a:cs typeface="Times New Roman"/>
              <a:sym typeface="Times New Roman"/>
            </a:endParaRPr>
          </a:p>
          <a:p>
            <a:pPr indent="-298450" lvl="1" marL="914400" rtl="0">
              <a:spcBef>
                <a:spcPts val="0"/>
              </a:spcBef>
              <a:spcAft>
                <a:spcPts val="0"/>
              </a:spcAft>
              <a:buSzPts val="1100"/>
              <a:buFont typeface="Times New Roman"/>
              <a:buChar char="○"/>
            </a:pPr>
            <a:r>
              <a:rPr lang="en">
                <a:latin typeface="Times New Roman"/>
                <a:ea typeface="Times New Roman"/>
                <a:cs typeface="Times New Roman"/>
                <a:sym typeface="Times New Roman"/>
              </a:rPr>
              <a:t> Reduction of  </a:t>
            </a:r>
            <a:r>
              <a:rPr lang="en">
                <a:latin typeface="Times New Roman"/>
                <a:ea typeface="Times New Roman"/>
                <a:cs typeface="Times New Roman"/>
                <a:sym typeface="Times New Roman"/>
              </a:rPr>
              <a:t>chemical toxic gases generation  from </a:t>
            </a:r>
            <a:r>
              <a:rPr lang="en">
                <a:latin typeface="Times New Roman"/>
                <a:ea typeface="Times New Roman"/>
                <a:cs typeface="Times New Roman"/>
                <a:sym typeface="Times New Roman"/>
              </a:rPr>
              <a:t>Landfills  </a:t>
            </a:r>
            <a:endParaRPr>
              <a:latin typeface="Times New Roman"/>
              <a:ea typeface="Times New Roman"/>
              <a:cs typeface="Times New Roman"/>
              <a:sym typeface="Times New Roman"/>
            </a:endParaRPr>
          </a:p>
          <a:p>
            <a:pPr indent="-298450" lvl="1" marL="914400" rtl="0">
              <a:spcBef>
                <a:spcPts val="0"/>
              </a:spcBef>
              <a:spcAft>
                <a:spcPts val="0"/>
              </a:spcAft>
              <a:buSzPts val="1100"/>
              <a:buFont typeface="Times New Roman"/>
              <a:buChar char="○"/>
            </a:pPr>
            <a:r>
              <a:rPr lang="en">
                <a:latin typeface="Times New Roman"/>
                <a:ea typeface="Times New Roman"/>
                <a:cs typeface="Times New Roman"/>
                <a:sym typeface="Times New Roman"/>
              </a:rPr>
              <a:t>Increased </a:t>
            </a:r>
            <a:r>
              <a:rPr lang="en">
                <a:latin typeface="Times New Roman"/>
                <a:ea typeface="Times New Roman"/>
                <a:cs typeface="Times New Roman"/>
                <a:sym typeface="Times New Roman"/>
              </a:rPr>
              <a:t>Opportunity</a:t>
            </a:r>
            <a:r>
              <a:rPr lang="en">
                <a:latin typeface="Times New Roman"/>
                <a:ea typeface="Times New Roman"/>
                <a:cs typeface="Times New Roman"/>
                <a:sym typeface="Times New Roman"/>
              </a:rPr>
              <a:t> in recycling and  energy saving </a:t>
            </a:r>
            <a:endParaRPr>
              <a:latin typeface="Times New Roman"/>
              <a:ea typeface="Times New Roman"/>
              <a:cs typeface="Times New Roman"/>
              <a:sym typeface="Times New Roman"/>
            </a:endParaRPr>
          </a:p>
          <a:p>
            <a:pPr indent="-298450" lvl="1" marL="914400" rtl="0">
              <a:spcBef>
                <a:spcPts val="0"/>
              </a:spcBef>
              <a:spcAft>
                <a:spcPts val="0"/>
              </a:spcAft>
              <a:buSzPts val="1100"/>
              <a:buFont typeface="Times New Roman"/>
              <a:buChar char="○"/>
            </a:pPr>
            <a:r>
              <a:rPr lang="en">
                <a:latin typeface="Times New Roman"/>
                <a:ea typeface="Times New Roman"/>
                <a:cs typeface="Times New Roman"/>
                <a:sym typeface="Times New Roman"/>
              </a:rPr>
              <a:t>Real time clock (RTC) with day, date, time</a:t>
            </a:r>
            <a:endParaRPr>
              <a:latin typeface="Times New Roman"/>
              <a:ea typeface="Times New Roman"/>
              <a:cs typeface="Times New Roman"/>
              <a:sym typeface="Times New Roman"/>
            </a:endParaRPr>
          </a:p>
          <a:p>
            <a:pPr indent="-298450" lvl="1" marL="914400" rtl="0">
              <a:spcBef>
                <a:spcPts val="0"/>
              </a:spcBef>
              <a:spcAft>
                <a:spcPts val="0"/>
              </a:spcAft>
              <a:buSzPts val="1100"/>
              <a:buFont typeface="Times New Roman"/>
              <a:buChar char="○"/>
            </a:pPr>
            <a:r>
              <a:rPr lang="en">
                <a:latin typeface="Times New Roman"/>
                <a:ea typeface="Times New Roman"/>
                <a:cs typeface="Times New Roman"/>
                <a:sym typeface="Times New Roman"/>
              </a:rPr>
              <a:t>Not expensive product</a:t>
            </a:r>
            <a:endParaRPr>
              <a:latin typeface="Times New Roman"/>
              <a:ea typeface="Times New Roman"/>
              <a:cs typeface="Times New Roman"/>
              <a:sym typeface="Times New Roman"/>
            </a:endParaRPr>
          </a:p>
          <a:p>
            <a:pPr indent="0" lvl="0" marL="0" rtl="0">
              <a:spcBef>
                <a:spcPts val="1600"/>
              </a:spcBef>
              <a:spcAft>
                <a:spcPts val="0"/>
              </a:spcAft>
              <a:buNone/>
            </a:pPr>
            <a:r>
              <a:rPr lang="en" u="sng">
                <a:latin typeface="Times New Roman"/>
                <a:ea typeface="Times New Roman"/>
                <a:cs typeface="Times New Roman"/>
                <a:sym typeface="Times New Roman"/>
              </a:rPr>
              <a:t>Key </a:t>
            </a:r>
            <a:r>
              <a:rPr lang="en" u="sng">
                <a:latin typeface="Times New Roman"/>
                <a:ea typeface="Times New Roman"/>
                <a:cs typeface="Times New Roman"/>
                <a:sym typeface="Times New Roman"/>
              </a:rPr>
              <a:t>Strengths</a:t>
            </a:r>
            <a:endParaRPr u="sng">
              <a:latin typeface="Times New Roman"/>
              <a:ea typeface="Times New Roman"/>
              <a:cs typeface="Times New Roman"/>
              <a:sym typeface="Times New Roman"/>
            </a:endParaRPr>
          </a:p>
          <a:p>
            <a:pPr indent="-311150" lvl="0" marL="457200" rtl="0">
              <a:spcBef>
                <a:spcPts val="1600"/>
              </a:spcBef>
              <a:spcAft>
                <a:spcPts val="0"/>
              </a:spcAft>
              <a:buSzPts val="1300"/>
              <a:buFont typeface="Times New Roman"/>
              <a:buChar char="➢"/>
            </a:pPr>
            <a:r>
              <a:rPr lang="en">
                <a:latin typeface="Times New Roman"/>
                <a:ea typeface="Times New Roman"/>
                <a:cs typeface="Times New Roman"/>
                <a:sym typeface="Times New Roman"/>
              </a:rPr>
              <a:t>Supports metal </a:t>
            </a:r>
            <a:r>
              <a:rPr lang="en">
                <a:latin typeface="Times New Roman"/>
                <a:ea typeface="Times New Roman"/>
                <a:cs typeface="Times New Roman"/>
                <a:sym typeface="Times New Roman"/>
              </a:rPr>
              <a:t> detection to avoid intermixing with trash and provides recycle opportunity </a:t>
            </a:r>
            <a:endParaRPr>
              <a:latin typeface="Times New Roman"/>
              <a:ea typeface="Times New Roman"/>
              <a:cs typeface="Times New Roman"/>
              <a:sym typeface="Times New Roman"/>
            </a:endParaRPr>
          </a:p>
          <a:p>
            <a:pPr indent="-311150" lvl="0" marL="457200" rtl="0">
              <a:spcBef>
                <a:spcPts val="0"/>
              </a:spcBef>
              <a:spcAft>
                <a:spcPts val="0"/>
              </a:spcAft>
              <a:buSzPts val="1300"/>
              <a:buFont typeface="Times New Roman"/>
              <a:buChar char="➢"/>
            </a:pPr>
            <a:r>
              <a:rPr lang="en">
                <a:latin typeface="Times New Roman"/>
                <a:ea typeface="Times New Roman"/>
                <a:cs typeface="Times New Roman"/>
                <a:sym typeface="Times New Roman"/>
              </a:rPr>
              <a:t>The device is very user friendly - </a:t>
            </a:r>
            <a:r>
              <a:rPr lang="en">
                <a:latin typeface="Times New Roman"/>
                <a:ea typeface="Times New Roman"/>
                <a:cs typeface="Times New Roman"/>
                <a:sym typeface="Times New Roman"/>
              </a:rPr>
              <a:t>displays a LCD message  and buzzer to prompt user  to recycle the item </a:t>
            </a:r>
            <a:endParaRPr>
              <a:latin typeface="Times New Roman"/>
              <a:ea typeface="Times New Roman"/>
              <a:cs typeface="Times New Roman"/>
              <a:sym typeface="Times New Roman"/>
            </a:endParaRPr>
          </a:p>
          <a:p>
            <a:pPr indent="-311150" lvl="0" marL="457200" rtl="0">
              <a:spcBef>
                <a:spcPts val="0"/>
              </a:spcBef>
              <a:spcAft>
                <a:spcPts val="0"/>
              </a:spcAft>
              <a:buSzPts val="1300"/>
              <a:buFont typeface="Times New Roman"/>
              <a:buChar char="➢"/>
            </a:pPr>
            <a:r>
              <a:rPr lang="en">
                <a:latin typeface="Times New Roman"/>
                <a:ea typeface="Times New Roman"/>
                <a:cs typeface="Times New Roman"/>
                <a:sym typeface="Times New Roman"/>
              </a:rPr>
              <a:t>If the item is </a:t>
            </a:r>
            <a:r>
              <a:rPr lang="en">
                <a:latin typeface="Times New Roman"/>
                <a:ea typeface="Times New Roman"/>
                <a:cs typeface="Times New Roman"/>
                <a:sym typeface="Times New Roman"/>
              </a:rPr>
              <a:t>recyclable,</a:t>
            </a:r>
            <a:r>
              <a:rPr lang="en">
                <a:latin typeface="Times New Roman"/>
                <a:ea typeface="Times New Roman"/>
                <a:cs typeface="Times New Roman"/>
                <a:sym typeface="Times New Roman"/>
              </a:rPr>
              <a:t> the  lid </a:t>
            </a:r>
            <a:r>
              <a:rPr lang="en">
                <a:latin typeface="Times New Roman"/>
                <a:ea typeface="Times New Roman"/>
                <a:cs typeface="Times New Roman"/>
                <a:sym typeface="Times New Roman"/>
              </a:rPr>
              <a:t>does</a:t>
            </a:r>
            <a:r>
              <a:rPr lang="en">
                <a:latin typeface="Times New Roman"/>
                <a:ea typeface="Times New Roman"/>
                <a:cs typeface="Times New Roman"/>
                <a:sym typeface="Times New Roman"/>
              </a:rPr>
              <a:t> not automatically open</a:t>
            </a:r>
            <a:endParaRPr>
              <a:latin typeface="Times New Roman"/>
              <a:ea typeface="Times New Roman"/>
              <a:cs typeface="Times New Roman"/>
              <a:sym typeface="Times New Roman"/>
            </a:endParaRPr>
          </a:p>
          <a:p>
            <a:pPr indent="-311150" lvl="0" marL="457200" rtl="0">
              <a:spcBef>
                <a:spcPts val="0"/>
              </a:spcBef>
              <a:spcAft>
                <a:spcPts val="0"/>
              </a:spcAft>
              <a:buSzPts val="1300"/>
              <a:buFont typeface="Times New Roman"/>
              <a:buChar char="➢"/>
            </a:pPr>
            <a:r>
              <a:rPr lang="en">
                <a:latin typeface="Times New Roman"/>
                <a:ea typeface="Times New Roman"/>
                <a:cs typeface="Times New Roman"/>
                <a:sym typeface="Times New Roman"/>
              </a:rPr>
              <a:t>Displays the temperature inside the trash can on LCD</a:t>
            </a:r>
            <a:endParaRPr>
              <a:latin typeface="Times New Roman"/>
              <a:ea typeface="Times New Roman"/>
              <a:cs typeface="Times New Roman"/>
              <a:sym typeface="Times New Roman"/>
            </a:endParaRPr>
          </a:p>
          <a:p>
            <a:pPr indent="0" lvl="0" marL="0" rtl="0">
              <a:spcBef>
                <a:spcPts val="1600"/>
              </a:spcBef>
              <a:spcAft>
                <a:spcPts val="0"/>
              </a:spcAft>
              <a:buNone/>
            </a:pPr>
            <a:r>
              <a:t/>
            </a:r>
            <a:endParaRPr>
              <a:latin typeface="Times New Roman"/>
              <a:ea typeface="Times New Roman"/>
              <a:cs typeface="Times New Roman"/>
              <a:sym typeface="Times New Roman"/>
            </a:endParaRPr>
          </a:p>
          <a:p>
            <a:pPr indent="0" lvl="0" marL="0">
              <a:spcBef>
                <a:spcPts val="1600"/>
              </a:spcBef>
              <a:spcAft>
                <a:spcPts val="1600"/>
              </a:spcAft>
              <a:buNone/>
            </a:pPr>
            <a:r>
              <a:t/>
            </a:r>
            <a:endParaRPr>
              <a:latin typeface="Times New Roman"/>
              <a:ea typeface="Times New Roman"/>
              <a:cs typeface="Times New Roman"/>
              <a:sym typeface="Times New Roman"/>
            </a:endParaRPr>
          </a:p>
        </p:txBody>
      </p:sp>
      <p:pic>
        <p:nvPicPr>
          <p:cNvPr id="311" name="Shape 311"/>
          <p:cNvPicPr preferRelativeResize="0"/>
          <p:nvPr/>
        </p:nvPicPr>
        <p:blipFill>
          <a:blip r:embed="rId3">
            <a:alphaModFix/>
          </a:blip>
          <a:stretch>
            <a:fillRect/>
          </a:stretch>
        </p:blipFill>
        <p:spPr>
          <a:xfrm>
            <a:off x="6809425" y="0"/>
            <a:ext cx="2334576" cy="799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09"/>
                                        </p:tgtEl>
                                        <p:attrNameLst>
                                          <p:attrName>style.visibility</p:attrName>
                                        </p:attrNameLst>
                                      </p:cBhvr>
                                      <p:to>
                                        <p:strVal val="visible"/>
                                      </p:to>
                                    </p:set>
                                    <p:anim calcmode="lin" valueType="num">
                                      <p:cBhvr additive="base">
                                        <p:cTn dur="1000"/>
                                        <p:tgtEl>
                                          <p:spTgt spid="30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10"/>
                                        </p:tgtEl>
                                        <p:attrNameLst>
                                          <p:attrName>style.visibility</p:attrName>
                                        </p:attrNameLst>
                                      </p:cBhvr>
                                      <p:to>
                                        <p:strVal val="visible"/>
                                      </p:to>
                                    </p:set>
                                    <p:anim calcmode="lin" valueType="num">
                                      <p:cBhvr additive="base">
                                        <p:cTn dur="1000"/>
                                        <p:tgtEl>
                                          <p:spTgt spid="31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Shape 3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457200">
              <a:spcBef>
                <a:spcPts val="0"/>
              </a:spcBef>
              <a:spcAft>
                <a:spcPts val="0"/>
              </a:spcAft>
              <a:buNone/>
            </a:pPr>
            <a:r>
              <a:rPr lang="en"/>
              <a:t>Additional Advanta</a:t>
            </a:r>
            <a:r>
              <a:rPr lang="en"/>
              <a:t>ges/Facts by </a:t>
            </a:r>
            <a:r>
              <a:rPr lang="en">
                <a:solidFill>
                  <a:srgbClr val="FFFFFF"/>
                </a:solidFill>
              </a:rPr>
              <a:t>R</a:t>
            </a:r>
            <a:r>
              <a:rPr baseline="30000" lang="en">
                <a:solidFill>
                  <a:srgbClr val="FFFFFF"/>
                </a:solidFill>
              </a:rPr>
              <a:t>3</a:t>
            </a:r>
            <a:endParaRPr>
              <a:solidFill>
                <a:srgbClr val="FFFFFF"/>
              </a:solidFill>
            </a:endParaRPr>
          </a:p>
        </p:txBody>
      </p:sp>
      <p:sp>
        <p:nvSpPr>
          <p:cNvPr id="317" name="Shape 31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sz="1200">
              <a:latin typeface="Times New Roman"/>
              <a:ea typeface="Times New Roman"/>
              <a:cs typeface="Times New Roman"/>
              <a:sym typeface="Times New Roman"/>
            </a:endParaRPr>
          </a:p>
          <a:p>
            <a:pPr indent="0" lvl="0" marL="0" marR="0" rtl="0" algn="l">
              <a:lnSpc>
                <a:spcPct val="100000"/>
              </a:lnSpc>
              <a:spcBef>
                <a:spcPts val="1600"/>
              </a:spcBef>
              <a:spcAft>
                <a:spcPts val="0"/>
              </a:spcAft>
              <a:buNone/>
            </a:pPr>
            <a:r>
              <a:rPr lang="en" sz="1200">
                <a:latin typeface="Times New Roman"/>
                <a:ea typeface="Times New Roman"/>
                <a:cs typeface="Times New Roman"/>
                <a:sym typeface="Times New Roman"/>
              </a:rPr>
              <a:t>Below are the additional advantages  by </a:t>
            </a:r>
            <a:r>
              <a:rPr lang="en" sz="1200">
                <a:solidFill>
                  <a:srgbClr val="FFFFFF"/>
                </a:solidFill>
                <a:latin typeface="Times New Roman"/>
                <a:ea typeface="Times New Roman"/>
                <a:cs typeface="Times New Roman"/>
                <a:sym typeface="Times New Roman"/>
              </a:rPr>
              <a:t>R</a:t>
            </a:r>
            <a:r>
              <a:rPr baseline="30000" lang="en" sz="1200">
                <a:solidFill>
                  <a:srgbClr val="FFFFFF"/>
                </a:solidFill>
                <a:latin typeface="Times New Roman"/>
                <a:ea typeface="Times New Roman"/>
                <a:cs typeface="Times New Roman"/>
                <a:sym typeface="Times New Roman"/>
              </a:rPr>
              <a:t>3</a:t>
            </a:r>
            <a:r>
              <a:rPr lang="en"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indent="-304800" lvl="0" marL="457200" marR="0" rtl="0" algn="l">
              <a:lnSpc>
                <a:spcPct val="150000"/>
              </a:lnSpc>
              <a:spcBef>
                <a:spcPts val="1600"/>
              </a:spcBef>
              <a:spcAft>
                <a:spcPts val="0"/>
              </a:spcAft>
              <a:buSzPts val="1200"/>
              <a:buFont typeface="Times New Roman"/>
              <a:buChar char="➢"/>
            </a:pPr>
            <a:r>
              <a:rPr lang="en" sz="1200">
                <a:latin typeface="Times New Roman"/>
                <a:ea typeface="Times New Roman"/>
                <a:cs typeface="Times New Roman"/>
                <a:sym typeface="Times New Roman"/>
              </a:rPr>
              <a:t>One plastic bottle can save enough energy to power a 60 watts light bulb for 6 hours</a:t>
            </a:r>
            <a:endParaRPr sz="1200">
              <a:latin typeface="Times New Roman"/>
              <a:ea typeface="Times New Roman"/>
              <a:cs typeface="Times New Roman"/>
              <a:sym typeface="Times New Roman"/>
            </a:endParaRPr>
          </a:p>
          <a:p>
            <a:pPr indent="-304800" lvl="0" marL="457200" marR="0" rtl="0" algn="l">
              <a:lnSpc>
                <a:spcPct val="150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It takes about 25 recycled bottles to make a fleece jacket</a:t>
            </a:r>
            <a:endParaRPr sz="1200">
              <a:latin typeface="Times New Roman"/>
              <a:ea typeface="Times New Roman"/>
              <a:cs typeface="Times New Roman"/>
              <a:sym typeface="Times New Roman"/>
            </a:endParaRPr>
          </a:p>
          <a:p>
            <a:pPr indent="-304800" lvl="0" marL="457200" marR="0" rtl="0" algn="l">
              <a:lnSpc>
                <a:spcPct val="150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One coke can can run a television for 2 hours</a:t>
            </a:r>
            <a:endParaRPr sz="1200">
              <a:latin typeface="Times New Roman"/>
              <a:ea typeface="Times New Roman"/>
              <a:cs typeface="Times New Roman"/>
              <a:sym typeface="Times New Roman"/>
            </a:endParaRPr>
          </a:p>
          <a:p>
            <a:pPr indent="0" lvl="0" marL="0" rtl="0">
              <a:spcBef>
                <a:spcPts val="0"/>
              </a:spcBef>
              <a:spcAft>
                <a:spcPts val="1600"/>
              </a:spcAft>
              <a:buNone/>
            </a:pPr>
            <a:r>
              <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Shape 322"/>
          <p:cNvSpPr txBox="1"/>
          <p:nvPr>
            <p:ph type="title"/>
          </p:nvPr>
        </p:nvSpPr>
        <p:spPr>
          <a:xfrm>
            <a:off x="1077275" y="193075"/>
            <a:ext cx="8066700" cy="914100"/>
          </a:xfrm>
          <a:prstGeom prst="rect">
            <a:avLst/>
          </a:prstGeom>
        </p:spPr>
        <p:txBody>
          <a:bodyPr anchorCtr="0" anchor="t" bIns="91425" lIns="91425" spcFirstLastPara="1" rIns="91425" wrap="square" tIns="91425">
            <a:noAutofit/>
          </a:bodyPr>
          <a:lstStyle/>
          <a:p>
            <a:pPr indent="457200" lvl="0" marL="1828800" rtl="0" algn="l">
              <a:spcBef>
                <a:spcPts val="0"/>
              </a:spcBef>
              <a:spcAft>
                <a:spcPts val="0"/>
              </a:spcAft>
              <a:buNone/>
            </a:pPr>
            <a:r>
              <a:rPr lang="en"/>
              <a:t>R</a:t>
            </a:r>
            <a:r>
              <a:rPr baseline="30000" lang="en"/>
              <a:t>3</a:t>
            </a:r>
            <a:r>
              <a:rPr lang="en" sz="3000">
                <a:latin typeface="Times New Roman"/>
                <a:ea typeface="Times New Roman"/>
                <a:cs typeface="Times New Roman"/>
                <a:sym typeface="Times New Roman"/>
              </a:rPr>
              <a:t> Efficiency</a:t>
            </a:r>
            <a:endParaRPr sz="3000">
              <a:solidFill>
                <a:srgbClr val="FFFFFF"/>
              </a:solidFill>
              <a:latin typeface="Times New Roman"/>
              <a:ea typeface="Times New Roman"/>
              <a:cs typeface="Times New Roman"/>
              <a:sym typeface="Times New Roman"/>
            </a:endParaRPr>
          </a:p>
        </p:txBody>
      </p:sp>
      <p:pic>
        <p:nvPicPr>
          <p:cNvPr id="323" name="Shape 323"/>
          <p:cNvPicPr preferRelativeResize="0"/>
          <p:nvPr/>
        </p:nvPicPr>
        <p:blipFill>
          <a:blip r:embed="rId3">
            <a:alphaModFix/>
          </a:blip>
          <a:stretch>
            <a:fillRect/>
          </a:stretch>
        </p:blipFill>
        <p:spPr>
          <a:xfrm>
            <a:off x="2051800" y="1260925"/>
            <a:ext cx="5133651" cy="36656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